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83" r:id="rId2"/>
    <p:sldId id="284" r:id="rId3"/>
    <p:sldId id="372" r:id="rId4"/>
    <p:sldId id="384" r:id="rId5"/>
    <p:sldId id="385" r:id="rId6"/>
    <p:sldId id="260" r:id="rId7"/>
    <p:sldId id="348" r:id="rId8"/>
    <p:sldId id="349" r:id="rId9"/>
    <p:sldId id="288" r:id="rId10"/>
    <p:sldId id="289" r:id="rId11"/>
    <p:sldId id="318" r:id="rId12"/>
    <p:sldId id="344" r:id="rId13"/>
    <p:sldId id="335" r:id="rId14"/>
    <p:sldId id="346" r:id="rId15"/>
    <p:sldId id="373" r:id="rId16"/>
    <p:sldId id="347" r:id="rId17"/>
    <p:sldId id="341" r:id="rId18"/>
    <p:sldId id="370" r:id="rId19"/>
    <p:sldId id="342" r:id="rId20"/>
    <p:sldId id="264" r:id="rId21"/>
    <p:sldId id="366" r:id="rId22"/>
    <p:sldId id="266" r:id="rId23"/>
    <p:sldId id="268" r:id="rId24"/>
    <p:sldId id="355" r:id="rId25"/>
  </p:sldIdLst>
  <p:sldSz cx="12192000" cy="6858000"/>
  <p:notesSz cx="20104100" cy="11309350"/>
  <p:custDataLst>
    <p:tags r:id="rId28"/>
  </p:custDataLst>
  <p:defaultTextStyle>
    <a:defPPr>
      <a:defRPr kern="0"/>
    </a:defPPr>
  </p:defaultTextStyle>
  <p:extLst>
    <p:ext uri="{EFAFB233-063F-42B5-8137-9DF3F51BA10A}">
      <p15:sldGuideLst xmlns:p15="http://schemas.microsoft.com/office/powerpoint/2012/main">
        <p15:guide id="1" orient="horz" pos="122" userDrawn="1">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E8"/>
    <a:srgbClr val="8B33C9"/>
    <a:srgbClr val="000000"/>
    <a:srgbClr val="FFBB17"/>
    <a:srgbClr val="B01333"/>
    <a:srgbClr val="FFE4A2"/>
    <a:srgbClr val="231F1F"/>
    <a:srgbClr val="828282"/>
    <a:srgbClr val="87878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7" autoAdjust="0"/>
    <p:restoredTop sz="85409" autoAdjust="0"/>
  </p:normalViewPr>
  <p:slideViewPr>
    <p:cSldViewPr>
      <p:cViewPr>
        <p:scale>
          <a:sx n="75" d="100"/>
          <a:sy n="75" d="100"/>
        </p:scale>
        <p:origin x="1962" y="570"/>
      </p:cViewPr>
      <p:guideLst>
        <p:guide orient="horz" pos="122"/>
        <p:guide pos="3432"/>
      </p:guideLst>
    </p:cSldViewPr>
  </p:slideViewPr>
  <p:notesTextViewPr>
    <p:cViewPr>
      <p:scale>
        <a:sx n="100" d="100"/>
        <a:sy n="100" d="100"/>
      </p:scale>
      <p:origin x="0" y="0"/>
    </p:cViewPr>
  </p:notesTextViewPr>
  <p:notesViewPr>
    <p:cSldViewPr>
      <p:cViewPr varScale="1">
        <p:scale>
          <a:sx n="67" d="100"/>
          <a:sy n="67" d="100"/>
        </p:scale>
        <p:origin x="5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19E0CEF-5658-43F2-8799-C4821E8E83BB}" type="datetimeFigureOut">
              <a:rPr lang="es-PE" smtClean="0"/>
              <a:t>13/05/2024</a:t>
            </a:fld>
            <a:endParaRPr lang="es-PE"/>
          </a:p>
        </p:txBody>
      </p:sp>
      <p:sp>
        <p:nvSpPr>
          <p:cNvPr id="4" name="Marcador de pie de página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E7C0198-4657-4754-A7FB-944E7053E5E0}" type="slidenum">
              <a:rPr lang="es-PE" smtClean="0"/>
              <a:t>‹Nº›</a:t>
            </a:fld>
            <a:endParaRPr lang="es-PE"/>
          </a:p>
        </p:txBody>
      </p:sp>
    </p:spTree>
    <p:custDataLst>
      <p:tags r:id="rId2"/>
    </p:custDataLst>
    <p:extLst>
      <p:ext uri="{BB962C8B-B14F-4D97-AF65-F5344CB8AC3E}">
        <p14:creationId xmlns:p14="http://schemas.microsoft.com/office/powerpoint/2010/main" val="360443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60D7793-2B0F-4215-9583-80475E95D640}" type="datetimeFigureOut">
              <a:rPr lang="es-PE" smtClean="0"/>
              <a:t>13/05/2024</a:t>
            </a:fld>
            <a:endParaRPr lang="es-PE"/>
          </a:p>
        </p:txBody>
      </p:sp>
      <p:sp>
        <p:nvSpPr>
          <p:cNvPr id="4" name="Marcador de imagen d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FDDA4D2-3385-4A73-B23F-C401CD2EA34F}" type="slidenum">
              <a:rPr lang="es-PE" smtClean="0"/>
              <a:t>‹Nº›</a:t>
            </a:fld>
            <a:endParaRPr lang="es-PE"/>
          </a:p>
        </p:txBody>
      </p:sp>
    </p:spTree>
    <p:extLst>
      <p:ext uri="{BB962C8B-B14F-4D97-AF65-F5344CB8AC3E}">
        <p14:creationId xmlns:p14="http://schemas.microsoft.com/office/powerpoint/2010/main" val="3569373148"/>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a:t>
            </a:fld>
            <a:endParaRPr lang="es-PE"/>
          </a:p>
        </p:txBody>
      </p:sp>
    </p:spTree>
    <p:extLst>
      <p:ext uri="{BB962C8B-B14F-4D97-AF65-F5344CB8AC3E}">
        <p14:creationId xmlns:p14="http://schemas.microsoft.com/office/powerpoint/2010/main" val="204144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chemeClr val="dk1"/>
                </a:solidFill>
                <a:latin typeface="Arial"/>
                <a:ea typeface="Arial"/>
                <a:cs typeface="Arial"/>
                <a:sym typeface="Arial"/>
              </a:rPr>
              <a:t>“Un niño nunca dibuja lo que ve, dibuja su interpretación de ello. Dibuja lo que sabe de él</a:t>
            </a:r>
            <a:r>
              <a:rPr lang="es-PE" sz="900" b="1" i="0" u="none" strike="noStrike" cap="none" dirty="0">
                <a:solidFill>
                  <a:schemeClr val="dk1"/>
                </a:solidFill>
                <a:latin typeface="Arial"/>
                <a:ea typeface="Arial"/>
                <a:cs typeface="Arial"/>
                <a:sym typeface="Arial"/>
              </a:rPr>
              <a:t>”. </a:t>
            </a:r>
            <a:endParaRPr lang="es-PE"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dirty="0"/>
              <a:t>El primer representante que estudiaremos será Jean Piaget, autor de la cita que acabamos de escuchar. Él fue un biólogo suizo, nacido en 1896, estudió los mecanismos del desarrollo cognitivo basado en una </a:t>
            </a:r>
            <a:r>
              <a:rPr lang="es-PE" b="0" dirty="0"/>
              <a:t>visión</a:t>
            </a:r>
            <a:r>
              <a:rPr lang="es-PE" dirty="0"/>
              <a:t> psicogenética. </a:t>
            </a: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21</a:t>
            </a:fld>
            <a:endParaRPr lang="es-PE"/>
          </a:p>
        </p:txBody>
      </p:sp>
    </p:spTree>
    <p:extLst>
      <p:ext uri="{BB962C8B-B14F-4D97-AF65-F5344CB8AC3E}">
        <p14:creationId xmlns:p14="http://schemas.microsoft.com/office/powerpoint/2010/main" val="1621879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2</a:t>
            </a:fld>
            <a:endParaRPr lang="es-PE"/>
          </a:p>
        </p:txBody>
      </p:sp>
    </p:spTree>
    <p:extLst>
      <p:ext uri="{BB962C8B-B14F-4D97-AF65-F5344CB8AC3E}">
        <p14:creationId xmlns:p14="http://schemas.microsoft.com/office/powerpoint/2010/main" val="148417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4</a:t>
            </a:fld>
            <a:endParaRPr lang="es-PE"/>
          </a:p>
        </p:txBody>
      </p:sp>
    </p:spTree>
    <p:extLst>
      <p:ext uri="{BB962C8B-B14F-4D97-AF65-F5344CB8AC3E}">
        <p14:creationId xmlns:p14="http://schemas.microsoft.com/office/powerpoint/2010/main" val="214611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5</a:t>
            </a:fld>
            <a:endParaRPr lang="es-PE"/>
          </a:p>
        </p:txBody>
      </p:sp>
    </p:spTree>
    <p:extLst>
      <p:ext uri="{BB962C8B-B14F-4D97-AF65-F5344CB8AC3E}">
        <p14:creationId xmlns:p14="http://schemas.microsoft.com/office/powerpoint/2010/main" val="175764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2BDAE2C-F33B-4062-8EE7-C289FAAC751C}" type="slidenum">
              <a:rPr lang="es-PE" smtClean="0"/>
              <a:t>11</a:t>
            </a:fld>
            <a:endParaRPr lang="es-PE"/>
          </a:p>
        </p:txBody>
      </p:sp>
    </p:spTree>
    <p:extLst>
      <p:ext uri="{BB962C8B-B14F-4D97-AF65-F5344CB8AC3E}">
        <p14:creationId xmlns:p14="http://schemas.microsoft.com/office/powerpoint/2010/main" val="272251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13</a:t>
            </a:fld>
            <a:endParaRPr lang="es-PE"/>
          </a:p>
        </p:txBody>
      </p:sp>
    </p:spTree>
    <p:extLst>
      <p:ext uri="{BB962C8B-B14F-4D97-AF65-F5344CB8AC3E}">
        <p14:creationId xmlns:p14="http://schemas.microsoft.com/office/powerpoint/2010/main" val="99151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15</a:t>
            </a:fld>
            <a:endParaRPr lang="es-PE"/>
          </a:p>
        </p:txBody>
      </p:sp>
    </p:spTree>
    <p:extLst>
      <p:ext uri="{BB962C8B-B14F-4D97-AF65-F5344CB8AC3E}">
        <p14:creationId xmlns:p14="http://schemas.microsoft.com/office/powerpoint/2010/main" val="282361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17</a:t>
            </a:fld>
            <a:endParaRPr lang="es-PE"/>
          </a:p>
        </p:txBody>
      </p:sp>
    </p:spTree>
    <p:extLst>
      <p:ext uri="{BB962C8B-B14F-4D97-AF65-F5344CB8AC3E}">
        <p14:creationId xmlns:p14="http://schemas.microsoft.com/office/powerpoint/2010/main" val="115970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18</a:t>
            </a:fld>
            <a:endParaRPr lang="es-PE"/>
          </a:p>
        </p:txBody>
      </p:sp>
    </p:spTree>
    <p:extLst>
      <p:ext uri="{BB962C8B-B14F-4D97-AF65-F5344CB8AC3E}">
        <p14:creationId xmlns:p14="http://schemas.microsoft.com/office/powerpoint/2010/main" val="4202888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73875"/>
          </a:xfrm>
          <a:prstGeom prst="rect">
            <a:avLst/>
          </a:prstGeom>
        </p:spPr>
        <p:txBody>
          <a:bodyPr wrap="square" lIns="0" tIns="0" rIns="0" bIns="0">
            <a:spAutoFit/>
          </a:bodyPr>
          <a:lstStyle>
            <a:lvl1pPr>
              <a:defRPr sz="3729" b="0" i="0">
                <a:solidFill>
                  <a:srgbClr val="B0133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07905"/>
          </a:xfrm>
          <a:prstGeom prst="rect">
            <a:avLst/>
          </a:prstGeom>
        </p:spPr>
        <p:txBody>
          <a:bodyPr wrap="square" lIns="0" tIns="0" rIns="0" bIns="0">
            <a:spAutoFit/>
          </a:bodyPr>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Rectangle 5"/>
          <p:cNvSpPr/>
          <p:nvPr userDrawn="1"/>
        </p:nvSpPr>
        <p:spPr>
          <a:xfrm>
            <a:off x="11822222" y="6285576"/>
            <a:ext cx="369779" cy="369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p>
        </p:txBody>
      </p:sp>
      <p:sp>
        <p:nvSpPr>
          <p:cNvPr id="7" name="Slide Number Placeholder 5"/>
          <p:cNvSpPr txBox="1">
            <a:spLocks/>
          </p:cNvSpPr>
          <p:nvPr userDrawn="1"/>
        </p:nvSpPr>
        <p:spPr>
          <a:xfrm>
            <a:off x="11637333" y="6218565"/>
            <a:ext cx="739557" cy="503799"/>
          </a:xfrm>
          <a:prstGeom prst="rect">
            <a:avLst/>
          </a:prstGeom>
        </p:spPr>
        <p:txBody>
          <a:bodyPr vert="horz" lIns="121911" tIns="60956" rIns="121911" bIns="60956"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1"/>
                </a:solidFill>
                <a:latin typeface="+mn-lt"/>
                <a:ea typeface="Open Sans" panose="020B0606030504020204" pitchFamily="34" charset="0"/>
                <a:cs typeface="Poppins" panose="02000000000000000000" pitchFamily="2" charset="0"/>
              </a:rPr>
              <a:pPr algn="ctr"/>
              <a:t>‹Nº›</a:t>
            </a:fld>
            <a:endParaRPr lang="id-ID" sz="1200" b="0" dirty="0">
              <a:solidFill>
                <a:schemeClr val="bg1"/>
              </a:solidFill>
              <a:latin typeface="+mn-lt"/>
              <a:ea typeface="Open Sans" panose="020B0606030504020204" pitchFamily="34" charset="0"/>
              <a:cs typeface="Poppins" panose="02000000000000000000" pitchFamily="2" charset="0"/>
            </a:endParaRPr>
          </a:p>
        </p:txBody>
      </p:sp>
      <p:sp>
        <p:nvSpPr>
          <p:cNvPr id="14" name="Picture Placeholder 13"/>
          <p:cNvSpPr>
            <a:spLocks noGrp="1"/>
          </p:cNvSpPr>
          <p:nvPr>
            <p:ph type="pic" sz="quarter" idx="10"/>
          </p:nvPr>
        </p:nvSpPr>
        <p:spPr>
          <a:xfrm>
            <a:off x="-12601" y="-1"/>
            <a:ext cx="5833097" cy="6858001"/>
          </a:xfrm>
          <a:custGeom>
            <a:avLst/>
            <a:gdLst>
              <a:gd name="connsiteX0" fmla="*/ 0 w 5833097"/>
              <a:gd name="connsiteY0" fmla="*/ 0 h 6858001"/>
              <a:gd name="connsiteX1" fmla="*/ 4859591 w 5833097"/>
              <a:gd name="connsiteY1" fmla="*/ 0 h 6858001"/>
              <a:gd name="connsiteX2" fmla="*/ 5833097 w 5833097"/>
              <a:gd name="connsiteY2" fmla="*/ 6858001 h 6858001"/>
              <a:gd name="connsiteX3" fmla="*/ 0 w 583309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33097" h="6858001">
                <a:moveTo>
                  <a:pt x="0" y="0"/>
                </a:moveTo>
                <a:lnTo>
                  <a:pt x="4859591" y="0"/>
                </a:lnTo>
                <a:lnTo>
                  <a:pt x="5833097" y="6858001"/>
                </a:lnTo>
                <a:lnTo>
                  <a:pt x="0" y="6858001"/>
                </a:lnTo>
                <a:close/>
              </a:path>
            </a:pathLst>
          </a:custGeom>
        </p:spPr>
        <p:txBody>
          <a:bodyPr wrap="square">
            <a:noAutofit/>
          </a:bodyPr>
          <a:lstStyle/>
          <a:p>
            <a:endParaRPr lang="id-ID"/>
          </a:p>
        </p:txBody>
      </p:sp>
      <p:sp>
        <p:nvSpPr>
          <p:cNvPr id="19" name="Parallelogram 18"/>
          <p:cNvSpPr/>
          <p:nvPr userDrawn="1"/>
        </p:nvSpPr>
        <p:spPr>
          <a:xfrm flipH="1">
            <a:off x="5015880" y="1401646"/>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3" name="Straight Connector 22"/>
          <p:cNvCxnSpPr/>
          <p:nvPr userDrawn="1"/>
        </p:nvCxnSpPr>
        <p:spPr>
          <a:xfrm>
            <a:off x="5115184" y="2123423"/>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Parallelogram 18"/>
          <p:cNvSpPr/>
          <p:nvPr userDrawn="1"/>
        </p:nvSpPr>
        <p:spPr>
          <a:xfrm flipH="1">
            <a:off x="5202420" y="2707223"/>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1" name="Straight Connector 30"/>
          <p:cNvCxnSpPr/>
          <p:nvPr userDrawn="1"/>
        </p:nvCxnSpPr>
        <p:spPr>
          <a:xfrm>
            <a:off x="5301724" y="3429000"/>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Parallelogram 18"/>
          <p:cNvSpPr/>
          <p:nvPr userDrawn="1"/>
        </p:nvSpPr>
        <p:spPr>
          <a:xfrm flipH="1">
            <a:off x="5377689" y="4003367"/>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p:cNvCxnSpPr/>
          <p:nvPr userDrawn="1"/>
        </p:nvCxnSpPr>
        <p:spPr>
          <a:xfrm>
            <a:off x="5476992" y="4725144"/>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8"/>
          <p:cNvSpPr>
            <a:spLocks noGrp="1"/>
          </p:cNvSpPr>
          <p:nvPr>
            <p:ph type="body" sz="quarter" idx="11" hasCustomPrompt="1"/>
          </p:nvPr>
        </p:nvSpPr>
        <p:spPr>
          <a:xfrm>
            <a:off x="5231904" y="284346"/>
            <a:ext cx="6408712" cy="696383"/>
          </a:xfrm>
        </p:spPr>
        <p:txBody>
          <a:bodyPr anchor="ctr">
            <a:noAutofit/>
          </a:bodyPr>
          <a:lstStyle>
            <a:lvl1pPr marL="0" indent="0">
              <a:buNone/>
              <a:defRPr sz="4000" b="1">
                <a:solidFill>
                  <a:schemeClr val="tx1"/>
                </a:solidFill>
                <a:latin typeface="+mj-lt"/>
              </a:defRPr>
            </a:lvl1pPr>
          </a:lstStyle>
          <a:p>
            <a:pPr lvl="0"/>
            <a:r>
              <a:rPr lang="en-ID" dirty="0"/>
              <a:t>PUT TITLE HERE</a:t>
            </a:r>
            <a:endParaRPr lang="id-ID" dirty="0"/>
          </a:p>
        </p:txBody>
      </p:sp>
      <p:sp>
        <p:nvSpPr>
          <p:cNvPr id="12" name="Parallelogram 18"/>
          <p:cNvSpPr/>
          <p:nvPr userDrawn="1"/>
        </p:nvSpPr>
        <p:spPr>
          <a:xfrm flipH="1">
            <a:off x="5564648" y="5299511"/>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userDrawn="1"/>
        </p:nvCxnSpPr>
        <p:spPr>
          <a:xfrm>
            <a:off x="5663953" y="6021288"/>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Parallelogram 18"/>
          <p:cNvSpPr/>
          <p:nvPr userDrawn="1"/>
        </p:nvSpPr>
        <p:spPr>
          <a:xfrm flipH="1">
            <a:off x="5015880" y="1401646"/>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Parallelogram 18"/>
          <p:cNvSpPr/>
          <p:nvPr userDrawn="1"/>
        </p:nvSpPr>
        <p:spPr>
          <a:xfrm flipH="1">
            <a:off x="5202420" y="2707223"/>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arallelogram 18"/>
          <p:cNvSpPr/>
          <p:nvPr userDrawn="1"/>
        </p:nvSpPr>
        <p:spPr>
          <a:xfrm flipH="1">
            <a:off x="5377688" y="4003367"/>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arallelogram 18"/>
          <p:cNvSpPr/>
          <p:nvPr userDrawn="1"/>
        </p:nvSpPr>
        <p:spPr>
          <a:xfrm flipH="1">
            <a:off x="5564649" y="5299511"/>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Placeholder 2"/>
          <p:cNvSpPr>
            <a:spLocks noGrp="1"/>
          </p:cNvSpPr>
          <p:nvPr>
            <p:ph type="body" sz="quarter" idx="12" hasCustomPrompt="1"/>
          </p:nvPr>
        </p:nvSpPr>
        <p:spPr>
          <a:xfrm>
            <a:off x="5396153" y="1500268"/>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1" name="Text Placeholder 2"/>
          <p:cNvSpPr>
            <a:spLocks noGrp="1"/>
          </p:cNvSpPr>
          <p:nvPr>
            <p:ph type="body" sz="quarter" idx="13" hasCustomPrompt="1"/>
          </p:nvPr>
        </p:nvSpPr>
        <p:spPr>
          <a:xfrm>
            <a:off x="5582693" y="2805844"/>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2" name="Text Placeholder 2"/>
          <p:cNvSpPr>
            <a:spLocks noGrp="1"/>
          </p:cNvSpPr>
          <p:nvPr>
            <p:ph type="body" sz="quarter" idx="14" hasCustomPrompt="1"/>
          </p:nvPr>
        </p:nvSpPr>
        <p:spPr>
          <a:xfrm>
            <a:off x="5701595" y="4101987"/>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4" name="Text Placeholder 2"/>
          <p:cNvSpPr>
            <a:spLocks noGrp="1"/>
          </p:cNvSpPr>
          <p:nvPr>
            <p:ph type="body" sz="quarter" idx="15" hasCustomPrompt="1"/>
          </p:nvPr>
        </p:nvSpPr>
        <p:spPr>
          <a:xfrm>
            <a:off x="5891730" y="5395293"/>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5" name="Text Placeholder 1">
            <a:extLst>
              <a:ext uri="{FF2B5EF4-FFF2-40B4-BE49-F238E27FC236}">
                <a16:creationId xmlns:a16="http://schemas.microsoft.com/office/drawing/2014/main" id="{1A1D301C-9952-41FC-BFBE-A4E0438DA8A7}"/>
              </a:ext>
            </a:extLst>
          </p:cNvPr>
          <p:cNvSpPr txBox="1">
            <a:spLocks/>
          </p:cNvSpPr>
          <p:nvPr userDrawn="1"/>
        </p:nvSpPr>
        <p:spPr>
          <a:xfrm>
            <a:off x="9621234" y="6356035"/>
            <a:ext cx="2151666" cy="331799"/>
          </a:xfrm>
          <a:prstGeom prst="rect">
            <a:avLst/>
          </a:prstGeom>
        </p:spPr>
        <p:txBody>
          <a:bodyPr vert="horz" lIns="91434" tIns="45717" rIns="91434" bIns="45717"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100" dirty="0">
                <a:solidFill>
                  <a:schemeClr val="tx1"/>
                </a:solidFill>
                <a:latin typeface="+mj-lt"/>
                <a:cs typeface="Poppins" panose="02000000000000000000" pitchFamily="2" charset="0"/>
              </a:rPr>
              <a:t> © Alus Presentation</a:t>
            </a:r>
            <a:endParaRPr lang="en-ID" sz="1100" dirty="0">
              <a:solidFill>
                <a:schemeClr val="tx1"/>
              </a:solidFill>
              <a:latin typeface="+mj-lt"/>
              <a:cs typeface="Poppins" panose="02000000000000000000" pitchFamily="2" charset="0"/>
            </a:endParaRPr>
          </a:p>
        </p:txBody>
      </p:sp>
    </p:spTree>
    <p:extLst>
      <p:ext uri="{BB962C8B-B14F-4D97-AF65-F5344CB8AC3E}">
        <p14:creationId xmlns:p14="http://schemas.microsoft.com/office/powerpoint/2010/main" val="3944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307905"/>
          </a:xfrm>
        </p:spPr>
        <p:txBody>
          <a:bodyPr lIns="0" tIns="0" rIns="0" bIns="0"/>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sz="half" idx="2"/>
          </p:nvPr>
        </p:nvSpPr>
        <p:spPr>
          <a:xfrm>
            <a:off x="609600"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89974" y="667392"/>
            <a:ext cx="10120174" cy="2839239"/>
          </a:xfrm>
          <a:prstGeom prst="rect">
            <a:avLst/>
          </a:prstGeom>
        </p:spPr>
        <p:txBody>
          <a:bodyPr/>
          <a:lstStyle/>
          <a:p>
            <a:r>
              <a:rPr lang="es-ES"/>
              <a:t>Haga clic para modificar el estilo de título del patrón</a:t>
            </a:r>
            <a:endParaRPr/>
          </a:p>
        </p:txBody>
      </p:sp>
      <p:sp>
        <p:nvSpPr>
          <p:cNvPr id="64" name="Photo Placeholder 15.jpg"/>
          <p:cNvSpPr>
            <a:spLocks noGrp="1"/>
          </p:cNvSpPr>
          <p:nvPr>
            <p:ph type="pic" sz="quarter" idx="13"/>
          </p:nvPr>
        </p:nvSpPr>
        <p:spPr>
          <a:xfrm>
            <a:off x="4299644" y="2374407"/>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65" name="2020"/>
          <p:cNvSpPr txBox="1">
            <a:spLocks noGrp="1"/>
          </p:cNvSpPr>
          <p:nvPr>
            <p:ph type="body" sz="quarter" idx="14"/>
          </p:nvPr>
        </p:nvSpPr>
        <p:spPr>
          <a:xfrm>
            <a:off x="7702552" y="3497630"/>
            <a:ext cx="3592712" cy="212109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66" name="Vulputate Cras"/>
          <p:cNvSpPr txBox="1">
            <a:spLocks noGrp="1"/>
          </p:cNvSpPr>
          <p:nvPr>
            <p:ph type="body" sz="quarter" idx="15"/>
          </p:nvPr>
        </p:nvSpPr>
        <p:spPr>
          <a:xfrm>
            <a:off x="7702552" y="4104854"/>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67" name="Body Level One…"/>
          <p:cNvSpPr txBox="1">
            <a:spLocks noGrp="1"/>
          </p:cNvSpPr>
          <p:nvPr>
            <p:ph type="body" sz="quarter" idx="1" hasCustomPrompt="1"/>
          </p:nvPr>
        </p:nvSpPr>
        <p:spPr>
          <a:xfrm>
            <a:off x="7702552" y="4440658"/>
            <a:ext cx="3592712" cy="707225"/>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68" name="Rectangle"/>
          <p:cNvSpPr>
            <a:spLocks noGrp="1"/>
          </p:cNvSpPr>
          <p:nvPr>
            <p:ph type="body" sz="quarter" idx="16" hasCustomPrompt="1"/>
          </p:nvPr>
        </p:nvSpPr>
        <p:spPr>
          <a:xfrm>
            <a:off x="7703344" y="3200226"/>
            <a:ext cx="2328138"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69"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6293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76" name="Photo Placeholder 12.jpg"/>
          <p:cNvSpPr>
            <a:spLocks noGrp="1"/>
          </p:cNvSpPr>
          <p:nvPr>
            <p:ph type="pic" sz="quarter" idx="13"/>
          </p:nvPr>
        </p:nvSpPr>
        <p:spPr>
          <a:xfrm>
            <a:off x="4299644" y="4163554"/>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7"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8" name="Rectangle"/>
          <p:cNvSpPr>
            <a:spLocks noGrp="1"/>
          </p:cNvSpPr>
          <p:nvPr>
            <p:ph type="body" sz="quarter" idx="15"/>
          </p:nvPr>
        </p:nvSpPr>
        <p:spPr>
          <a:xfrm>
            <a:off x="4299644" y="3441025"/>
            <a:ext cx="3592712" cy="400110"/>
          </a:xfrm>
          <a:prstGeom prst="rect">
            <a:avLst/>
          </a:prstGeom>
          <a:solidFill>
            <a:srgbClr val="000000"/>
          </a:solidFill>
        </p:spPr>
        <p:txBody>
          <a:bodyPr numCol="1" spcCol="38100" anchor="ctr"/>
          <a:lstStyle/>
          <a:p>
            <a:pPr lvl="0">
              <a:defRPr sz="1300" cap="all" spc="130">
                <a:latin typeface="+mj-lt"/>
                <a:ea typeface="+mj-ea"/>
                <a:cs typeface="+mj-cs"/>
                <a:sym typeface="Avenir Next Condensed Demi Bold"/>
              </a:defRPr>
            </a:pPr>
            <a:r>
              <a:rPr lang="es-ES"/>
              <a:t>Haga clic para modificar el estilo de texto del patrón</a:t>
            </a:r>
          </a:p>
        </p:txBody>
      </p:sp>
      <p:sp>
        <p:nvSpPr>
          <p:cNvPr id="79" name="2020"/>
          <p:cNvSpPr txBox="1">
            <a:spLocks noGrp="1"/>
          </p:cNvSpPr>
          <p:nvPr>
            <p:ph type="body" sz="quarter" idx="16"/>
          </p:nvPr>
        </p:nvSpPr>
        <p:spPr>
          <a:xfrm>
            <a:off x="7702552" y="4749868"/>
            <a:ext cx="3592712" cy="212109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0" name="Vulputate Cras"/>
          <p:cNvSpPr txBox="1">
            <a:spLocks noGrp="1"/>
          </p:cNvSpPr>
          <p:nvPr>
            <p:ph type="body" sz="quarter" idx="17"/>
          </p:nvPr>
        </p:nvSpPr>
        <p:spPr>
          <a:xfrm>
            <a:off x="7702552" y="5357086"/>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81" name="Body Level One…"/>
          <p:cNvSpPr txBox="1">
            <a:spLocks noGrp="1"/>
          </p:cNvSpPr>
          <p:nvPr>
            <p:ph type="body" sz="quarter" idx="1" hasCustomPrompt="1"/>
          </p:nvPr>
        </p:nvSpPr>
        <p:spPr>
          <a:xfrm>
            <a:off x="7702552" y="5692885"/>
            <a:ext cx="3592712" cy="692419"/>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82" name="2020"/>
          <p:cNvSpPr txBox="1">
            <a:spLocks noGrp="1"/>
          </p:cNvSpPr>
          <p:nvPr>
            <p:ph type="body" sz="quarter" idx="18"/>
          </p:nvPr>
        </p:nvSpPr>
        <p:spPr>
          <a:xfrm>
            <a:off x="883248" y="753686"/>
            <a:ext cx="3592712" cy="212109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3" name="Vulputate Cras"/>
          <p:cNvSpPr txBox="1">
            <a:spLocks noGrp="1"/>
          </p:cNvSpPr>
          <p:nvPr>
            <p:ph type="body" sz="quarter" idx="19"/>
          </p:nvPr>
        </p:nvSpPr>
        <p:spPr>
          <a:xfrm>
            <a:off x="883248" y="1360910"/>
            <a:ext cx="3592712" cy="2539157"/>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84" name="Donec ullamcorper nulla non metus auctor fringilla. Lorem ipsum dolor sit amet, consectetur adipiscing elit."/>
          <p:cNvSpPr txBox="1">
            <a:spLocks noGrp="1"/>
          </p:cNvSpPr>
          <p:nvPr>
            <p:ph type="body" sz="quarter" idx="20"/>
          </p:nvPr>
        </p:nvSpPr>
        <p:spPr>
          <a:xfrm>
            <a:off x="883248" y="1696716"/>
            <a:ext cx="3592712"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8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92" name="Photo Placeholder 12.jpg"/>
          <p:cNvSpPr>
            <a:spLocks noGrp="1"/>
          </p:cNvSpPr>
          <p:nvPr>
            <p:ph type="pic" sz="quarter" idx="13"/>
          </p:nvPr>
        </p:nvSpPr>
        <p:spPr>
          <a:xfrm>
            <a:off x="4299644" y="288129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3"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4" name="2020"/>
          <p:cNvSpPr txBox="1">
            <a:spLocks noGrp="1"/>
          </p:cNvSpPr>
          <p:nvPr>
            <p:ph type="body" sz="quarter" idx="15"/>
          </p:nvPr>
        </p:nvSpPr>
        <p:spPr>
          <a:xfrm>
            <a:off x="859994" y="489020"/>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5" name="Vulputate Cras"/>
          <p:cNvSpPr txBox="1">
            <a:spLocks noGrp="1"/>
          </p:cNvSpPr>
          <p:nvPr>
            <p:ph type="body" sz="quarter" idx="16"/>
          </p:nvPr>
        </p:nvSpPr>
        <p:spPr>
          <a:xfrm>
            <a:off x="859994" y="1096235"/>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96" name="Donec id elit non mi porta justo dolar gravida at eget metus."/>
          <p:cNvSpPr txBox="1">
            <a:spLocks noGrp="1"/>
          </p:cNvSpPr>
          <p:nvPr>
            <p:ph type="body" sz="quarter" idx="17"/>
          </p:nvPr>
        </p:nvSpPr>
        <p:spPr>
          <a:xfrm>
            <a:off x="830229" y="1536845"/>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97" name="2020"/>
          <p:cNvSpPr txBox="1">
            <a:spLocks noGrp="1"/>
          </p:cNvSpPr>
          <p:nvPr>
            <p:ph type="body" sz="quarter" idx="18"/>
          </p:nvPr>
        </p:nvSpPr>
        <p:spPr>
          <a:xfrm>
            <a:off x="8390931" y="3021631"/>
            <a:ext cx="2970843"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8" name="Vulputate Cras"/>
          <p:cNvSpPr txBox="1">
            <a:spLocks noGrp="1"/>
          </p:cNvSpPr>
          <p:nvPr>
            <p:ph type="body" sz="quarter" idx="19"/>
          </p:nvPr>
        </p:nvSpPr>
        <p:spPr>
          <a:xfrm>
            <a:off x="8390931" y="3628855"/>
            <a:ext cx="2970843" cy="3046988"/>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99" name="Maecenas faucibus mollis interdum. Sed posuere consectetur est at lobortis."/>
          <p:cNvSpPr txBox="1">
            <a:spLocks noGrp="1"/>
          </p:cNvSpPr>
          <p:nvPr>
            <p:ph type="body" sz="quarter" idx="20"/>
          </p:nvPr>
        </p:nvSpPr>
        <p:spPr>
          <a:xfrm>
            <a:off x="8390931" y="4069456"/>
            <a:ext cx="2970843" cy="346210"/>
          </a:xfrm>
          <a:prstGeom prst="rect">
            <a:avLst/>
          </a:prstGeom>
        </p:spPr>
        <p:txBody>
          <a:bodyPr numCol="1" spcCol="38100" anchor="t"/>
          <a:lstStyle>
            <a:lvl1pPr>
              <a:defRPr sz="1125" spc="22"/>
            </a:lvl1pPr>
          </a:lstStyle>
          <a:p>
            <a:pPr lvl="0"/>
            <a:r>
              <a:rPr lang="es-ES"/>
              <a:t>Haga clic para modificar el estilo de texto del patrón</a:t>
            </a:r>
          </a:p>
        </p:txBody>
      </p:sp>
      <p:sp>
        <p:nvSpPr>
          <p:cNvPr id="100" name="Photo Placeholder 15.jpg"/>
          <p:cNvSpPr>
            <a:spLocks noGrp="1"/>
          </p:cNvSpPr>
          <p:nvPr>
            <p:ph type="pic" sz="quarter" idx="21"/>
          </p:nvPr>
        </p:nvSpPr>
        <p:spPr>
          <a:xfrm>
            <a:off x="4299644" y="4945239"/>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01" name="2020"/>
          <p:cNvSpPr txBox="1">
            <a:spLocks noGrp="1"/>
          </p:cNvSpPr>
          <p:nvPr>
            <p:ph type="body" sz="quarter" idx="22"/>
          </p:nvPr>
        </p:nvSpPr>
        <p:spPr>
          <a:xfrm>
            <a:off x="859994" y="4703833"/>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02" name="Sollicitudin Mattis"/>
          <p:cNvSpPr txBox="1">
            <a:spLocks noGrp="1"/>
          </p:cNvSpPr>
          <p:nvPr>
            <p:ph type="body" sz="quarter" idx="23"/>
          </p:nvPr>
        </p:nvSpPr>
        <p:spPr>
          <a:xfrm>
            <a:off x="859994" y="5311051"/>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03" name="Fusce dapibus, tellus ac commodo, tortor mauris nibh, ut sit amet risus at metus."/>
          <p:cNvSpPr txBox="1">
            <a:spLocks noGrp="1"/>
          </p:cNvSpPr>
          <p:nvPr>
            <p:ph type="body" sz="quarter" idx="24"/>
          </p:nvPr>
        </p:nvSpPr>
        <p:spPr>
          <a:xfrm>
            <a:off x="830229" y="5778048"/>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04" name="Rectangle"/>
          <p:cNvSpPr>
            <a:spLocks noGrp="1"/>
          </p:cNvSpPr>
          <p:nvPr>
            <p:ph type="body" sz="quarter" idx="25" hasCustomPrompt="1"/>
          </p:nvPr>
        </p:nvSpPr>
        <p:spPr>
          <a:xfrm>
            <a:off x="4302993" y="2260724"/>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0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12" name="Photo Placeholder 11.jpg"/>
          <p:cNvSpPr>
            <a:spLocks noGrp="1"/>
          </p:cNvSpPr>
          <p:nvPr>
            <p:ph type="pic" sz="quarter" idx="13"/>
          </p:nvPr>
        </p:nvSpPr>
        <p:spPr>
          <a:xfrm>
            <a:off x="4312341" y="4108481"/>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3" name="Photo Placeholder 15.jpg"/>
          <p:cNvSpPr>
            <a:spLocks noGrp="1"/>
          </p:cNvSpPr>
          <p:nvPr>
            <p:ph type="pic" sz="quarter" idx="14"/>
          </p:nvPr>
        </p:nvSpPr>
        <p:spPr>
          <a:xfrm>
            <a:off x="4312341" y="82636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4" name="2020"/>
          <p:cNvSpPr txBox="1">
            <a:spLocks noGrp="1"/>
          </p:cNvSpPr>
          <p:nvPr>
            <p:ph type="body" sz="quarter" idx="15"/>
          </p:nvPr>
        </p:nvSpPr>
        <p:spPr>
          <a:xfrm>
            <a:off x="7298532" y="4398499"/>
            <a:ext cx="3988594" cy="212127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5" name="Vulputate Cras"/>
          <p:cNvSpPr txBox="1">
            <a:spLocks noGrp="1"/>
          </p:cNvSpPr>
          <p:nvPr>
            <p:ph type="body" sz="quarter" idx="16"/>
          </p:nvPr>
        </p:nvSpPr>
        <p:spPr>
          <a:xfrm>
            <a:off x="7298532" y="5005717"/>
            <a:ext cx="3988594" cy="2031325"/>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116" name="2020"/>
          <p:cNvSpPr txBox="1">
            <a:spLocks noGrp="1"/>
          </p:cNvSpPr>
          <p:nvPr>
            <p:ph type="body" sz="quarter" idx="17"/>
          </p:nvPr>
        </p:nvSpPr>
        <p:spPr>
          <a:xfrm>
            <a:off x="904875" y="1512344"/>
            <a:ext cx="3988594" cy="212127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7" name="Vulputate Cras"/>
          <p:cNvSpPr txBox="1">
            <a:spLocks noGrp="1"/>
          </p:cNvSpPr>
          <p:nvPr>
            <p:ph type="body" sz="quarter" idx="18"/>
          </p:nvPr>
        </p:nvSpPr>
        <p:spPr>
          <a:xfrm>
            <a:off x="904875" y="2119562"/>
            <a:ext cx="3988594" cy="2031325"/>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18" name="Nulla vitae elit libero, a pharetra augue. Donec id elit non mi porta gravida at eget metus. Curabitur blandit tempus porttitor."/>
          <p:cNvSpPr txBox="1">
            <a:spLocks noGrp="1"/>
          </p:cNvSpPr>
          <p:nvPr>
            <p:ph type="body" sz="quarter" idx="19"/>
          </p:nvPr>
        </p:nvSpPr>
        <p:spPr>
          <a:xfrm>
            <a:off x="919758" y="2455371"/>
            <a:ext cx="3958828"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19" name="Rectangle"/>
          <p:cNvSpPr>
            <a:spLocks noGrp="1"/>
          </p:cNvSpPr>
          <p:nvPr>
            <p:ph type="body" sz="quarter" idx="20" hasCustomPrompt="1"/>
          </p:nvPr>
        </p:nvSpPr>
        <p:spPr>
          <a:xfrm>
            <a:off x="4299644" y="230075"/>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20" name="Body Level One…"/>
          <p:cNvSpPr txBox="1">
            <a:spLocks noGrp="1"/>
          </p:cNvSpPr>
          <p:nvPr>
            <p:ph type="body" sz="quarter" idx="1"/>
          </p:nvPr>
        </p:nvSpPr>
        <p:spPr>
          <a:xfrm>
            <a:off x="7313415" y="5341528"/>
            <a:ext cx="3958828" cy="1038630"/>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121"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44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946413"/>
          </a:xfrm>
          <a:prstGeom prst="rect">
            <a:avLst/>
          </a:prstGeom>
        </p:spPr>
        <p:txBody>
          <a:bodyPr wrap="square" lIns="0" tIns="0" rIns="0" bIns="0">
            <a:spAutoFit/>
          </a:bodyPr>
          <a:lstStyle>
            <a:lvl1pPr>
              <a:defRPr sz="6150"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507831"/>
          </a:xfrm>
          <a:prstGeom prst="rect">
            <a:avLst/>
          </a:prstGeom>
        </p:spPr>
        <p:txBody>
          <a:bodyPr wrap="square" lIns="0" tIns="0" rIns="0" bIns="0">
            <a:spAutoFit/>
          </a:bodyPr>
          <a:lstStyle>
            <a:lvl1pPr>
              <a:defRPr sz="3300" b="0" i="0">
                <a:solidFill>
                  <a:srgbClr val="231F1F"/>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ustDataLst>
      <p:tags r:id="rId1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s://www.flaticon.es/"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1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20732" y="2135183"/>
            <a:ext cx="1986933" cy="284386"/>
          </a:xfrm>
          <a:prstGeom prst="rect">
            <a:avLst/>
          </a:prstGeom>
        </p:spPr>
        <p:txBody>
          <a:bodyPr vert="horz" wrap="square" lIns="0" tIns="7316" rIns="0" bIns="0" rtlCol="0">
            <a:spAutoFit/>
          </a:bodyPr>
          <a:lstStyle/>
          <a:p>
            <a:pPr marL="7701" marR="3081">
              <a:lnSpc>
                <a:spcPct val="100299"/>
              </a:lnSpc>
              <a:spcBef>
                <a:spcPts val="58"/>
              </a:spcBef>
            </a:pPr>
            <a:r>
              <a:rPr lang="es-PE" dirty="0">
                <a:latin typeface="+mj-lt"/>
                <a:cs typeface="Arial Black"/>
              </a:rPr>
              <a:t>Tipografía</a:t>
            </a:r>
            <a:endParaRPr dirty="0">
              <a:latin typeface="+mj-lt"/>
              <a:cs typeface="Arial Black"/>
            </a:endParaRPr>
          </a:p>
        </p:txBody>
      </p:sp>
      <p:sp>
        <p:nvSpPr>
          <p:cNvPr id="12" name="object 12"/>
          <p:cNvSpPr txBox="1">
            <a:spLocks noGrp="1"/>
          </p:cNvSpPr>
          <p:nvPr>
            <p:ph type="title"/>
          </p:nvPr>
        </p:nvSpPr>
        <p:spPr>
          <a:xfrm>
            <a:off x="874524" y="381000"/>
            <a:ext cx="9793475" cy="980341"/>
          </a:xfrm>
          <a:prstGeom prst="rect">
            <a:avLst/>
          </a:prstGeom>
        </p:spPr>
        <p:txBody>
          <a:bodyPr vert="horz" wrap="square" lIns="0" tIns="117420" rIns="0" bIns="0" rtlCol="0">
            <a:spAutoFit/>
          </a:bodyPr>
          <a:lstStyle/>
          <a:p>
            <a:pPr marL="7701" algn="l">
              <a:spcBef>
                <a:spcPts val="79"/>
              </a:spcBef>
            </a:pPr>
            <a:r>
              <a:rPr lang="es-PE" sz="2800" dirty="0">
                <a:solidFill>
                  <a:schemeClr val="tx1"/>
                </a:solidFill>
                <a:latin typeface="+mj-lt"/>
              </a:rPr>
              <a:t>Instrucciones para la correcta implementación de esta PPT</a:t>
            </a:r>
            <a:endParaRPr sz="2800" dirty="0">
              <a:solidFill>
                <a:schemeClr val="tx1"/>
              </a:solidFill>
              <a:latin typeface="+mj-lt"/>
            </a:endParaRPr>
          </a:p>
        </p:txBody>
      </p:sp>
      <p:sp>
        <p:nvSpPr>
          <p:cNvPr id="23" name="object 3"/>
          <p:cNvSpPr/>
          <p:nvPr/>
        </p:nvSpPr>
        <p:spPr>
          <a:xfrm>
            <a:off x="4691112"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B01333"/>
          </a:solidFill>
        </p:spPr>
        <p:txBody>
          <a:bodyPr wrap="square" lIns="0" tIns="0" rIns="0" bIns="0" rtlCol="0"/>
          <a:lstStyle/>
          <a:p>
            <a:endParaRPr dirty="0"/>
          </a:p>
        </p:txBody>
      </p:sp>
      <p:sp>
        <p:nvSpPr>
          <p:cNvPr id="13" name="Rectángulo 12"/>
          <p:cNvSpPr/>
          <p:nvPr/>
        </p:nvSpPr>
        <p:spPr>
          <a:xfrm>
            <a:off x="914400" y="3365461"/>
            <a:ext cx="2133918" cy="338554"/>
          </a:xfrm>
          <a:prstGeom prst="rect">
            <a:avLst/>
          </a:prstGeom>
        </p:spPr>
        <p:txBody>
          <a:bodyPr wrap="none">
            <a:spAutoFit/>
          </a:bodyPr>
          <a:lstStyle/>
          <a:p>
            <a:r>
              <a:rPr lang="es-PE" sz="1600" dirty="0" err="1"/>
              <a:t>Work</a:t>
            </a:r>
            <a:r>
              <a:rPr lang="es-PE" sz="1600" dirty="0"/>
              <a:t> Sans </a:t>
            </a:r>
            <a:r>
              <a:rPr lang="es-PE" sz="1600" dirty="0" err="1"/>
              <a:t>ExtraBold</a:t>
            </a:r>
            <a:endParaRPr lang="es-PE" sz="1600" dirty="0"/>
          </a:p>
        </p:txBody>
      </p:sp>
      <p:sp>
        <p:nvSpPr>
          <p:cNvPr id="18" name="Rectángulo 17"/>
          <p:cNvSpPr/>
          <p:nvPr/>
        </p:nvSpPr>
        <p:spPr>
          <a:xfrm>
            <a:off x="3203821" y="3365461"/>
            <a:ext cx="641522" cy="338554"/>
          </a:xfrm>
          <a:prstGeom prst="rect">
            <a:avLst/>
          </a:prstGeom>
        </p:spPr>
        <p:txBody>
          <a:bodyPr wrap="none">
            <a:spAutoFit/>
          </a:bodyPr>
          <a:lstStyle/>
          <a:p>
            <a:r>
              <a:rPr lang="es-PE" sz="1600" dirty="0"/>
              <a:t>40 pt</a:t>
            </a:r>
          </a:p>
        </p:txBody>
      </p:sp>
      <p:sp>
        <p:nvSpPr>
          <p:cNvPr id="19" name="Rectángulo 18"/>
          <p:cNvSpPr/>
          <p:nvPr/>
        </p:nvSpPr>
        <p:spPr>
          <a:xfrm>
            <a:off x="920732" y="3088215"/>
            <a:ext cx="1577676"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Titulo de tema</a:t>
            </a:r>
          </a:p>
        </p:txBody>
      </p:sp>
      <p:sp>
        <p:nvSpPr>
          <p:cNvPr id="20" name="Rectángulo 19"/>
          <p:cNvSpPr/>
          <p:nvPr/>
        </p:nvSpPr>
        <p:spPr>
          <a:xfrm>
            <a:off x="914400" y="3932784"/>
            <a:ext cx="2121093" cy="338554"/>
          </a:xfrm>
          <a:prstGeom prst="rect">
            <a:avLst/>
          </a:prstGeom>
        </p:spPr>
        <p:txBody>
          <a:bodyPr wrap="none">
            <a:spAutoFit/>
          </a:bodyPr>
          <a:lstStyle/>
          <a:p>
            <a:r>
              <a:rPr lang="es-PE" sz="1600" dirty="0" err="1"/>
              <a:t>Work</a:t>
            </a:r>
            <a:r>
              <a:rPr lang="es-PE" sz="1600" dirty="0"/>
              <a:t> Sans </a:t>
            </a:r>
            <a:r>
              <a:rPr lang="es-PE" sz="1600" dirty="0" err="1"/>
              <a:t>SemiBold</a:t>
            </a:r>
            <a:endParaRPr lang="es-PE" sz="1600" dirty="0"/>
          </a:p>
        </p:txBody>
      </p:sp>
      <p:sp>
        <p:nvSpPr>
          <p:cNvPr id="21" name="Rectángulo 20"/>
          <p:cNvSpPr/>
          <p:nvPr/>
        </p:nvSpPr>
        <p:spPr>
          <a:xfrm>
            <a:off x="3203821" y="3932784"/>
            <a:ext cx="641522" cy="338554"/>
          </a:xfrm>
          <a:prstGeom prst="rect">
            <a:avLst/>
          </a:prstGeom>
        </p:spPr>
        <p:txBody>
          <a:bodyPr wrap="none">
            <a:spAutoFit/>
          </a:bodyPr>
          <a:lstStyle/>
          <a:p>
            <a:r>
              <a:rPr lang="es-PE" sz="1600" dirty="0"/>
              <a:t>24 pt</a:t>
            </a:r>
          </a:p>
        </p:txBody>
      </p:sp>
      <p:sp>
        <p:nvSpPr>
          <p:cNvPr id="22" name="Rectángulo 21"/>
          <p:cNvSpPr/>
          <p:nvPr/>
        </p:nvSpPr>
        <p:spPr>
          <a:xfrm>
            <a:off x="920732" y="3657600"/>
            <a:ext cx="1074333"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Subtitulo</a:t>
            </a:r>
          </a:p>
        </p:txBody>
      </p:sp>
      <p:sp>
        <p:nvSpPr>
          <p:cNvPr id="37" name="Rectángulo 36"/>
          <p:cNvSpPr/>
          <p:nvPr/>
        </p:nvSpPr>
        <p:spPr>
          <a:xfrm>
            <a:off x="874524" y="1403303"/>
            <a:ext cx="9336276" cy="584775"/>
          </a:xfrm>
          <a:prstGeom prst="rect">
            <a:avLst/>
          </a:prstGeom>
        </p:spPr>
        <p:txBody>
          <a:bodyPr wrap="square">
            <a:spAutoFit/>
          </a:bodyPr>
          <a:lstStyle/>
          <a:p>
            <a:r>
              <a:rPr lang="es-PE" sz="1600" dirty="0">
                <a:latin typeface="Work Sans" panose="00000500000000000000" pitchFamily="2" charset="0"/>
              </a:rPr>
              <a:t>Todo recurso grafico que se decida utilizar en este documento tiene que ser personalizado según los colores de la UPCH y su respectiva facultad.</a:t>
            </a:r>
          </a:p>
        </p:txBody>
      </p:sp>
      <p:sp>
        <p:nvSpPr>
          <p:cNvPr id="46" name="object 10"/>
          <p:cNvSpPr txBox="1"/>
          <p:nvPr/>
        </p:nvSpPr>
        <p:spPr>
          <a:xfrm>
            <a:off x="8173121" y="2142537"/>
            <a:ext cx="1986933" cy="284386"/>
          </a:xfrm>
          <a:prstGeom prst="rect">
            <a:avLst/>
          </a:prstGeom>
        </p:spPr>
        <p:txBody>
          <a:bodyPr vert="horz" wrap="square" lIns="0" tIns="7316" rIns="0" bIns="0" rtlCol="0">
            <a:spAutoFit/>
          </a:bodyPr>
          <a:lstStyle/>
          <a:p>
            <a:pPr marL="7701" marR="3081">
              <a:lnSpc>
                <a:spcPct val="100299"/>
              </a:lnSpc>
              <a:spcBef>
                <a:spcPts val="58"/>
              </a:spcBef>
            </a:pPr>
            <a:r>
              <a:rPr lang="es-PE" dirty="0">
                <a:latin typeface="+mj-lt"/>
                <a:cs typeface="Arial Black"/>
              </a:rPr>
              <a:t>Iconografía</a:t>
            </a:r>
            <a:endParaRPr dirty="0">
              <a:latin typeface="+mj-lt"/>
              <a:cs typeface="Arial Black"/>
            </a:endParaRPr>
          </a:p>
        </p:txBody>
      </p:sp>
      <p:sp>
        <p:nvSpPr>
          <p:cNvPr id="48" name="Rectángulo 47"/>
          <p:cNvSpPr/>
          <p:nvPr/>
        </p:nvSpPr>
        <p:spPr>
          <a:xfrm>
            <a:off x="920732" y="5105400"/>
            <a:ext cx="1188146" cy="338554"/>
          </a:xfrm>
          <a:prstGeom prst="rect">
            <a:avLst/>
          </a:prstGeom>
        </p:spPr>
        <p:txBody>
          <a:bodyPr wrap="none">
            <a:spAutoFit/>
          </a:bodyPr>
          <a:lstStyle/>
          <a:p>
            <a:r>
              <a:rPr lang="es-PE" sz="1600" dirty="0" err="1"/>
              <a:t>Work</a:t>
            </a:r>
            <a:r>
              <a:rPr lang="es-PE" sz="1600" dirty="0"/>
              <a:t> Sans</a:t>
            </a:r>
          </a:p>
        </p:txBody>
      </p:sp>
      <p:sp>
        <p:nvSpPr>
          <p:cNvPr id="49" name="Rectángulo 48"/>
          <p:cNvSpPr/>
          <p:nvPr/>
        </p:nvSpPr>
        <p:spPr>
          <a:xfrm>
            <a:off x="3203821" y="5105400"/>
            <a:ext cx="1212191" cy="338554"/>
          </a:xfrm>
          <a:prstGeom prst="rect">
            <a:avLst/>
          </a:prstGeom>
        </p:spPr>
        <p:txBody>
          <a:bodyPr wrap="none">
            <a:spAutoFit/>
          </a:bodyPr>
          <a:lstStyle/>
          <a:p>
            <a:r>
              <a:rPr lang="es-PE" sz="1600" dirty="0"/>
              <a:t>16,18,20 pt</a:t>
            </a:r>
          </a:p>
        </p:txBody>
      </p:sp>
      <p:sp>
        <p:nvSpPr>
          <p:cNvPr id="50" name="Rectángulo 49"/>
          <p:cNvSpPr/>
          <p:nvPr/>
        </p:nvSpPr>
        <p:spPr>
          <a:xfrm>
            <a:off x="920732" y="4828154"/>
            <a:ext cx="902811"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Párrafo</a:t>
            </a:r>
          </a:p>
        </p:txBody>
      </p:sp>
      <p:sp>
        <p:nvSpPr>
          <p:cNvPr id="51" name="Rectángulo 50"/>
          <p:cNvSpPr/>
          <p:nvPr/>
        </p:nvSpPr>
        <p:spPr>
          <a:xfrm>
            <a:off x="8173121" y="2604614"/>
            <a:ext cx="2356595" cy="1323439"/>
          </a:xfrm>
          <a:prstGeom prst="rect">
            <a:avLst/>
          </a:prstGeom>
        </p:spPr>
        <p:txBody>
          <a:bodyPr wrap="square">
            <a:spAutoFit/>
          </a:bodyPr>
          <a:lstStyle/>
          <a:p>
            <a:r>
              <a:rPr lang="es-PE" sz="1600" dirty="0"/>
              <a:t>Los iconos utilizados en cada página son iconos relacionados según el contenido del mismo.</a:t>
            </a:r>
          </a:p>
          <a:p>
            <a:r>
              <a:rPr lang="es-PE" sz="1600" dirty="0"/>
              <a:t>Ejemplo:</a:t>
            </a:r>
          </a:p>
        </p:txBody>
      </p:sp>
      <p:pic>
        <p:nvPicPr>
          <p:cNvPr id="52" name="Imagen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2590" y="4038600"/>
            <a:ext cx="554493" cy="554493"/>
          </a:xfrm>
          <a:prstGeom prst="rect">
            <a:avLst/>
          </a:prstGeom>
        </p:spPr>
      </p:pic>
      <p:sp>
        <p:nvSpPr>
          <p:cNvPr id="53" name="Rectángulo 52"/>
          <p:cNvSpPr/>
          <p:nvPr/>
        </p:nvSpPr>
        <p:spPr>
          <a:xfrm>
            <a:off x="8168590" y="4063715"/>
            <a:ext cx="1428596" cy="646331"/>
          </a:xfrm>
          <a:prstGeom prst="rect">
            <a:avLst/>
          </a:prstGeom>
        </p:spPr>
        <p:txBody>
          <a:bodyPr wrap="none">
            <a:spAutoFit/>
          </a:bodyPr>
          <a:lstStyle/>
          <a:p>
            <a:r>
              <a:rPr lang="es-PE" b="1" dirty="0"/>
              <a:t>Logro de la</a:t>
            </a:r>
          </a:p>
          <a:p>
            <a:r>
              <a:rPr lang="es-PE" b="1" dirty="0"/>
              <a:t>semana</a:t>
            </a:r>
          </a:p>
        </p:txBody>
      </p:sp>
      <p:sp>
        <p:nvSpPr>
          <p:cNvPr id="55" name="object 10"/>
          <p:cNvSpPr txBox="1"/>
          <p:nvPr/>
        </p:nvSpPr>
        <p:spPr>
          <a:xfrm>
            <a:off x="4598697" y="2135183"/>
            <a:ext cx="1986933" cy="284386"/>
          </a:xfrm>
          <a:prstGeom prst="rect">
            <a:avLst/>
          </a:prstGeom>
        </p:spPr>
        <p:txBody>
          <a:bodyPr vert="horz" wrap="square" lIns="0" tIns="7316" rIns="0" bIns="0" rtlCol="0">
            <a:spAutoFit/>
          </a:bodyPr>
          <a:lstStyle/>
          <a:p>
            <a:pPr marL="7701" marR="3081">
              <a:lnSpc>
                <a:spcPct val="100299"/>
              </a:lnSpc>
              <a:spcBef>
                <a:spcPts val="58"/>
              </a:spcBef>
            </a:pPr>
            <a:r>
              <a:rPr lang="es-PE" dirty="0">
                <a:latin typeface="+mj-lt"/>
                <a:cs typeface="Arial Black"/>
              </a:rPr>
              <a:t>Colores</a:t>
            </a:r>
            <a:endParaRPr dirty="0">
              <a:latin typeface="+mj-lt"/>
              <a:cs typeface="Arial Black"/>
            </a:endParaRPr>
          </a:p>
        </p:txBody>
      </p:sp>
      <p:sp>
        <p:nvSpPr>
          <p:cNvPr id="56" name="object 3"/>
          <p:cNvSpPr/>
          <p:nvPr/>
        </p:nvSpPr>
        <p:spPr>
          <a:xfrm>
            <a:off x="5476644"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231F1F"/>
          </a:solidFill>
        </p:spPr>
        <p:txBody>
          <a:bodyPr wrap="square" lIns="0" tIns="0" rIns="0" bIns="0" rtlCol="0"/>
          <a:lstStyle/>
          <a:p>
            <a:endParaRPr dirty="0">
              <a:solidFill>
                <a:schemeClr val="tx1"/>
              </a:solidFill>
            </a:endParaRPr>
          </a:p>
        </p:txBody>
      </p:sp>
      <p:sp>
        <p:nvSpPr>
          <p:cNvPr id="58" name="Rectángulo 57"/>
          <p:cNvSpPr/>
          <p:nvPr/>
        </p:nvSpPr>
        <p:spPr>
          <a:xfrm>
            <a:off x="4644905" y="3297693"/>
            <a:ext cx="843501" cy="276999"/>
          </a:xfrm>
          <a:prstGeom prst="rect">
            <a:avLst/>
          </a:prstGeom>
        </p:spPr>
        <p:txBody>
          <a:bodyPr wrap="none">
            <a:spAutoFit/>
          </a:bodyPr>
          <a:lstStyle/>
          <a:p>
            <a:r>
              <a:rPr lang="es-PE" sz="1200" dirty="0">
                <a:latin typeface="Work Sans" panose="00000500000000000000" pitchFamily="2" charset="0"/>
              </a:rPr>
              <a:t>#B01333</a:t>
            </a:r>
          </a:p>
        </p:txBody>
      </p:sp>
      <p:sp>
        <p:nvSpPr>
          <p:cNvPr id="59" name="Rectángulo 58"/>
          <p:cNvSpPr/>
          <p:nvPr/>
        </p:nvSpPr>
        <p:spPr>
          <a:xfrm>
            <a:off x="5476644" y="3297693"/>
            <a:ext cx="798617" cy="276999"/>
          </a:xfrm>
          <a:prstGeom prst="rect">
            <a:avLst/>
          </a:prstGeom>
        </p:spPr>
        <p:txBody>
          <a:bodyPr wrap="none">
            <a:spAutoFit/>
          </a:bodyPr>
          <a:lstStyle/>
          <a:p>
            <a:r>
              <a:rPr lang="es-PE" sz="1200" dirty="0">
                <a:latin typeface="Work Sans" panose="00000500000000000000" pitchFamily="2" charset="0"/>
              </a:rPr>
              <a:t>#231F1F</a:t>
            </a:r>
          </a:p>
        </p:txBody>
      </p:sp>
      <p:sp>
        <p:nvSpPr>
          <p:cNvPr id="61" name="Rectángulo 60"/>
          <p:cNvSpPr/>
          <p:nvPr/>
        </p:nvSpPr>
        <p:spPr>
          <a:xfrm>
            <a:off x="4644905" y="2412430"/>
            <a:ext cx="763351"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UPCH</a:t>
            </a:r>
          </a:p>
        </p:txBody>
      </p:sp>
      <p:sp>
        <p:nvSpPr>
          <p:cNvPr id="64" name="Rectángulo 63"/>
          <p:cNvSpPr/>
          <p:nvPr/>
        </p:nvSpPr>
        <p:spPr>
          <a:xfrm>
            <a:off x="6400799" y="2412430"/>
            <a:ext cx="888385"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SALUD</a:t>
            </a:r>
          </a:p>
        </p:txBody>
      </p:sp>
      <p:sp>
        <p:nvSpPr>
          <p:cNvPr id="65" name="object 3"/>
          <p:cNvSpPr/>
          <p:nvPr/>
        </p:nvSpPr>
        <p:spPr>
          <a:xfrm>
            <a:off x="6493214"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chemeClr val="accent3"/>
          </a:solidFill>
        </p:spPr>
        <p:txBody>
          <a:bodyPr wrap="square" lIns="0" tIns="0" rIns="0" bIns="0" rtlCol="0"/>
          <a:lstStyle/>
          <a:p>
            <a:endParaRPr dirty="0">
              <a:solidFill>
                <a:schemeClr val="tx1"/>
              </a:solidFill>
            </a:endParaRPr>
          </a:p>
        </p:txBody>
      </p:sp>
      <p:sp>
        <p:nvSpPr>
          <p:cNvPr id="66" name="Rectángulo 65"/>
          <p:cNvSpPr/>
          <p:nvPr/>
        </p:nvSpPr>
        <p:spPr>
          <a:xfrm>
            <a:off x="6493214" y="3297693"/>
            <a:ext cx="878767" cy="276999"/>
          </a:xfrm>
          <a:prstGeom prst="rect">
            <a:avLst/>
          </a:prstGeom>
        </p:spPr>
        <p:txBody>
          <a:bodyPr wrap="none">
            <a:spAutoFit/>
          </a:bodyPr>
          <a:lstStyle/>
          <a:p>
            <a:r>
              <a:rPr lang="es-PE" sz="1200" dirty="0">
                <a:latin typeface="Work Sans" panose="00000500000000000000" pitchFamily="2" charset="0"/>
              </a:rPr>
              <a:t>#0098E8</a:t>
            </a:r>
          </a:p>
        </p:txBody>
      </p:sp>
      <p:sp>
        <p:nvSpPr>
          <p:cNvPr id="68" name="object 10"/>
          <p:cNvSpPr txBox="1"/>
          <p:nvPr/>
        </p:nvSpPr>
        <p:spPr>
          <a:xfrm>
            <a:off x="4598698" y="3647108"/>
            <a:ext cx="3097502" cy="284386"/>
          </a:xfrm>
          <a:prstGeom prst="rect">
            <a:avLst/>
          </a:prstGeom>
        </p:spPr>
        <p:txBody>
          <a:bodyPr vert="horz" wrap="square" lIns="0" tIns="7316" rIns="0" bIns="0" rtlCol="0">
            <a:spAutoFit/>
          </a:bodyPr>
          <a:lstStyle/>
          <a:p>
            <a:pPr marL="7701" marR="3081">
              <a:lnSpc>
                <a:spcPct val="100299"/>
              </a:lnSpc>
              <a:spcBef>
                <a:spcPts val="58"/>
              </a:spcBef>
            </a:pPr>
            <a:r>
              <a:rPr lang="es-PE" dirty="0">
                <a:latin typeface="+mj-lt"/>
                <a:cs typeface="Arial Black"/>
              </a:rPr>
              <a:t>Organizadores gráficos</a:t>
            </a:r>
            <a:endParaRPr dirty="0">
              <a:latin typeface="+mj-lt"/>
              <a:cs typeface="Arial Black"/>
            </a:endParaRPr>
          </a:p>
        </p:txBody>
      </p:sp>
      <p:sp>
        <p:nvSpPr>
          <p:cNvPr id="63" name="Rectángulo 62"/>
          <p:cNvSpPr/>
          <p:nvPr/>
        </p:nvSpPr>
        <p:spPr>
          <a:xfrm>
            <a:off x="8173121" y="4800600"/>
            <a:ext cx="3180679" cy="338554"/>
          </a:xfrm>
          <a:prstGeom prst="rect">
            <a:avLst/>
          </a:prstGeom>
        </p:spPr>
        <p:txBody>
          <a:bodyPr wrap="none">
            <a:spAutoFit/>
          </a:bodyPr>
          <a:lstStyle/>
          <a:p>
            <a:r>
              <a:rPr lang="es-PE" sz="1600" dirty="0"/>
              <a:t>Banco de iconos </a:t>
            </a:r>
            <a:r>
              <a:rPr lang="es-PE" sz="1600" dirty="0">
                <a:hlinkClick r:id="rId5"/>
              </a:rPr>
              <a:t>www.flaticon.es</a:t>
            </a:r>
            <a:endParaRPr lang="es-PE" sz="1600" dirty="0"/>
          </a:p>
        </p:txBody>
      </p:sp>
      <p:sp>
        <p:nvSpPr>
          <p:cNvPr id="70" name="object 10"/>
          <p:cNvSpPr txBox="1"/>
          <p:nvPr/>
        </p:nvSpPr>
        <p:spPr>
          <a:xfrm>
            <a:off x="4598697" y="5562600"/>
            <a:ext cx="1986933" cy="284386"/>
          </a:xfrm>
          <a:prstGeom prst="rect">
            <a:avLst/>
          </a:prstGeom>
        </p:spPr>
        <p:txBody>
          <a:bodyPr vert="horz" wrap="square" lIns="0" tIns="7316" rIns="0" bIns="0" rtlCol="0">
            <a:spAutoFit/>
          </a:bodyPr>
          <a:lstStyle/>
          <a:p>
            <a:pPr marL="7701" marR="3081">
              <a:lnSpc>
                <a:spcPct val="100299"/>
              </a:lnSpc>
              <a:spcBef>
                <a:spcPts val="58"/>
              </a:spcBef>
            </a:pPr>
            <a:r>
              <a:rPr lang="es-PE" dirty="0">
                <a:latin typeface="+mj-lt"/>
                <a:cs typeface="Arial Black"/>
              </a:rPr>
              <a:t>Imágenes</a:t>
            </a:r>
            <a:endParaRPr dirty="0">
              <a:latin typeface="+mj-lt"/>
              <a:cs typeface="Arial Black"/>
            </a:endParaRPr>
          </a:p>
        </p:txBody>
      </p:sp>
      <p:sp>
        <p:nvSpPr>
          <p:cNvPr id="71" name="Rectángulo 70"/>
          <p:cNvSpPr/>
          <p:nvPr/>
        </p:nvSpPr>
        <p:spPr>
          <a:xfrm>
            <a:off x="4644905" y="3962400"/>
            <a:ext cx="2746494" cy="1569660"/>
          </a:xfrm>
          <a:prstGeom prst="rect">
            <a:avLst/>
          </a:prstGeom>
        </p:spPr>
        <p:txBody>
          <a:bodyPr wrap="square">
            <a:spAutoFit/>
          </a:bodyPr>
          <a:lstStyle/>
          <a:p>
            <a:r>
              <a:rPr lang="es-PE" sz="1600" dirty="0"/>
              <a:t>Los nuevos organizadores gráficos que incluyan tienen que ser adaptados a nuestra línea gráfica, incluyendo color, tipografía y forma.</a:t>
            </a:r>
          </a:p>
        </p:txBody>
      </p:sp>
      <p:sp>
        <p:nvSpPr>
          <p:cNvPr id="72" name="Rectángulo 71"/>
          <p:cNvSpPr/>
          <p:nvPr/>
        </p:nvSpPr>
        <p:spPr>
          <a:xfrm>
            <a:off x="4644905" y="5867400"/>
            <a:ext cx="2746494" cy="830997"/>
          </a:xfrm>
          <a:prstGeom prst="rect">
            <a:avLst/>
          </a:prstGeom>
        </p:spPr>
        <p:txBody>
          <a:bodyPr wrap="square">
            <a:spAutoFit/>
          </a:bodyPr>
          <a:lstStyle/>
          <a:p>
            <a:r>
              <a:rPr lang="es-PE" sz="1600" dirty="0"/>
              <a:t>Para implementar imágenes de autor, recordar adjuntar la fuente.</a:t>
            </a:r>
          </a:p>
        </p:txBody>
      </p:sp>
      <p:sp>
        <p:nvSpPr>
          <p:cNvPr id="38" name="Rectángulo 37"/>
          <p:cNvSpPr/>
          <p:nvPr/>
        </p:nvSpPr>
        <p:spPr>
          <a:xfrm>
            <a:off x="917311" y="4545733"/>
            <a:ext cx="1632178" cy="338554"/>
          </a:xfrm>
          <a:prstGeom prst="rect">
            <a:avLst/>
          </a:prstGeom>
        </p:spPr>
        <p:txBody>
          <a:bodyPr wrap="none">
            <a:spAutoFit/>
          </a:bodyPr>
          <a:lstStyle/>
          <a:p>
            <a:r>
              <a:rPr lang="es-PE" sz="1600" dirty="0" err="1"/>
              <a:t>Work</a:t>
            </a:r>
            <a:r>
              <a:rPr lang="es-PE" sz="1600" dirty="0"/>
              <a:t> Sans </a:t>
            </a:r>
            <a:r>
              <a:rPr lang="es-PE" sz="1600" dirty="0" err="1"/>
              <a:t>bold</a:t>
            </a:r>
            <a:endParaRPr lang="es-PE" sz="1600" dirty="0"/>
          </a:p>
        </p:txBody>
      </p:sp>
      <p:sp>
        <p:nvSpPr>
          <p:cNvPr id="39" name="Rectángulo 38"/>
          <p:cNvSpPr/>
          <p:nvPr/>
        </p:nvSpPr>
        <p:spPr>
          <a:xfrm>
            <a:off x="3200400" y="4545733"/>
            <a:ext cx="1212191" cy="338554"/>
          </a:xfrm>
          <a:prstGeom prst="rect">
            <a:avLst/>
          </a:prstGeom>
        </p:spPr>
        <p:txBody>
          <a:bodyPr wrap="none">
            <a:spAutoFit/>
          </a:bodyPr>
          <a:lstStyle/>
          <a:p>
            <a:r>
              <a:rPr lang="es-PE" sz="1600" dirty="0"/>
              <a:t>16,18,20 pt</a:t>
            </a:r>
          </a:p>
        </p:txBody>
      </p:sp>
      <p:sp>
        <p:nvSpPr>
          <p:cNvPr id="40" name="Rectángulo 39"/>
          <p:cNvSpPr/>
          <p:nvPr/>
        </p:nvSpPr>
        <p:spPr>
          <a:xfrm>
            <a:off x="917311" y="4268487"/>
            <a:ext cx="1816523"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Título de Párrafo</a:t>
            </a:r>
          </a:p>
        </p:txBody>
      </p:sp>
      <p:sp>
        <p:nvSpPr>
          <p:cNvPr id="2" name="Rectángulo 1">
            <a:extLst>
              <a:ext uri="{FF2B5EF4-FFF2-40B4-BE49-F238E27FC236}">
                <a16:creationId xmlns:a16="http://schemas.microsoft.com/office/drawing/2014/main" id="{21B5D5DC-84E4-EB50-3180-73CEC0E29E62}"/>
              </a:ext>
            </a:extLst>
          </p:cNvPr>
          <p:cNvSpPr/>
          <p:nvPr/>
        </p:nvSpPr>
        <p:spPr>
          <a:xfrm>
            <a:off x="914400" y="2819400"/>
            <a:ext cx="2133918" cy="338554"/>
          </a:xfrm>
          <a:prstGeom prst="rect">
            <a:avLst/>
          </a:prstGeom>
        </p:spPr>
        <p:txBody>
          <a:bodyPr wrap="none">
            <a:spAutoFit/>
          </a:bodyPr>
          <a:lstStyle/>
          <a:p>
            <a:r>
              <a:rPr lang="es-PE" sz="1600" dirty="0" err="1"/>
              <a:t>Work</a:t>
            </a:r>
            <a:r>
              <a:rPr lang="es-PE" sz="1600" dirty="0"/>
              <a:t> Sans </a:t>
            </a:r>
            <a:r>
              <a:rPr lang="es-PE" sz="1600" dirty="0" err="1"/>
              <a:t>ExtraBold</a:t>
            </a:r>
            <a:endParaRPr lang="es-PE" sz="1600" dirty="0"/>
          </a:p>
        </p:txBody>
      </p:sp>
      <p:sp>
        <p:nvSpPr>
          <p:cNvPr id="3" name="Rectángulo 2">
            <a:extLst>
              <a:ext uri="{FF2B5EF4-FFF2-40B4-BE49-F238E27FC236}">
                <a16:creationId xmlns:a16="http://schemas.microsoft.com/office/drawing/2014/main" id="{08B52B80-6522-B1BD-04D9-89BB69FD422B}"/>
              </a:ext>
            </a:extLst>
          </p:cNvPr>
          <p:cNvSpPr/>
          <p:nvPr/>
        </p:nvSpPr>
        <p:spPr>
          <a:xfrm>
            <a:off x="3203821" y="2819400"/>
            <a:ext cx="926857" cy="338554"/>
          </a:xfrm>
          <a:prstGeom prst="rect">
            <a:avLst/>
          </a:prstGeom>
        </p:spPr>
        <p:txBody>
          <a:bodyPr wrap="none">
            <a:spAutoFit/>
          </a:bodyPr>
          <a:lstStyle/>
          <a:p>
            <a:r>
              <a:rPr lang="es-PE" sz="1600" dirty="0"/>
              <a:t>28,32 pt</a:t>
            </a:r>
          </a:p>
        </p:txBody>
      </p:sp>
      <p:sp>
        <p:nvSpPr>
          <p:cNvPr id="4" name="Rectángulo 3">
            <a:extLst>
              <a:ext uri="{FF2B5EF4-FFF2-40B4-BE49-F238E27FC236}">
                <a16:creationId xmlns:a16="http://schemas.microsoft.com/office/drawing/2014/main" id="{52D00A27-6041-B9AA-ADD8-2436DB4D7353}"/>
              </a:ext>
            </a:extLst>
          </p:cNvPr>
          <p:cNvSpPr/>
          <p:nvPr/>
        </p:nvSpPr>
        <p:spPr>
          <a:xfrm>
            <a:off x="920732" y="2542154"/>
            <a:ext cx="744114" cy="338554"/>
          </a:xfrm>
          <a:prstGeom prst="rect">
            <a:avLst/>
          </a:prstGeom>
        </p:spPr>
        <p:txBody>
          <a:bodyPr wrap="none">
            <a:spAutoFit/>
          </a:bodyPr>
          <a:lstStyle/>
          <a:p>
            <a:r>
              <a:rPr lang="es-PE" sz="1600" b="1" dirty="0">
                <a:latin typeface="Arial" panose="020B0604020202020204" pitchFamily="34" charset="0"/>
                <a:cs typeface="Arial" panose="020B0604020202020204" pitchFamily="34" charset="0"/>
              </a:rPr>
              <a:t>Titulo</a:t>
            </a:r>
          </a:p>
        </p:txBody>
      </p:sp>
    </p:spTree>
    <p:custDataLst>
      <p:tags r:id="rId1"/>
    </p:custDataLst>
    <p:extLst>
      <p:ext uri="{BB962C8B-B14F-4D97-AF65-F5344CB8AC3E}">
        <p14:creationId xmlns:p14="http://schemas.microsoft.com/office/powerpoint/2010/main" val="140380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209208" y="681294"/>
            <a:ext cx="9773584" cy="5495413"/>
          </a:xfrm>
          <a:prstGeom prst="rect">
            <a:avLst/>
          </a:prstGeom>
        </p:spPr>
      </p:pic>
      <p:grpSp>
        <p:nvGrpSpPr>
          <p:cNvPr id="3" name="Grupo 2"/>
          <p:cNvGrpSpPr/>
          <p:nvPr/>
        </p:nvGrpSpPr>
        <p:grpSpPr>
          <a:xfrm>
            <a:off x="1103966" y="5244893"/>
            <a:ext cx="9885133" cy="669624"/>
            <a:chOff x="1819816" y="8649217"/>
            <a:chExt cx="16301316" cy="1104259"/>
          </a:xfrm>
        </p:grpSpPr>
        <p:sp>
          <p:nvSpPr>
            <p:cNvPr id="2" name="Rectángulo 1"/>
            <p:cNvSpPr/>
            <p:nvPr/>
          </p:nvSpPr>
          <p:spPr>
            <a:xfrm>
              <a:off x="1819816" y="8649217"/>
              <a:ext cx="16301316" cy="11042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84" name="object 984"/>
            <p:cNvSpPr/>
            <p:nvPr/>
          </p:nvSpPr>
          <p:spPr>
            <a:xfrm>
              <a:off x="1819816" y="8761804"/>
              <a:ext cx="2046605" cy="861694"/>
            </a:xfrm>
            <a:custGeom>
              <a:avLst/>
              <a:gdLst/>
              <a:ahLst/>
              <a:cxnLst/>
              <a:rect l="l" t="t" r="r" b="b"/>
              <a:pathLst>
                <a:path w="2046604" h="861695">
                  <a:moveTo>
                    <a:pt x="2046220" y="0"/>
                  </a:moveTo>
                  <a:lnTo>
                    <a:pt x="0" y="0"/>
                  </a:lnTo>
                  <a:lnTo>
                    <a:pt x="0" y="861240"/>
                  </a:lnTo>
                  <a:lnTo>
                    <a:pt x="2046220" y="861240"/>
                  </a:lnTo>
                  <a:lnTo>
                    <a:pt x="1855880" y="430615"/>
                  </a:lnTo>
                  <a:lnTo>
                    <a:pt x="2046220" y="0"/>
                  </a:lnTo>
                  <a:close/>
                </a:path>
              </a:pathLst>
            </a:custGeom>
            <a:solidFill>
              <a:schemeClr val="accent3"/>
            </a:solidFill>
          </p:spPr>
          <p:txBody>
            <a:bodyPr wrap="square" lIns="0" tIns="0" rIns="0" bIns="0" rtlCol="0"/>
            <a:lstStyle/>
            <a:p>
              <a:endParaRPr/>
            </a:p>
          </p:txBody>
        </p:sp>
      </p:grpSp>
      <p:sp>
        <p:nvSpPr>
          <p:cNvPr id="468" name="object 468"/>
          <p:cNvSpPr/>
          <p:nvPr/>
        </p:nvSpPr>
        <p:spPr>
          <a:xfrm>
            <a:off x="1901977" y="5254595"/>
            <a:ext cx="7097125" cy="1603024"/>
          </a:xfrm>
          <a:custGeom>
            <a:avLst/>
            <a:gdLst/>
            <a:ahLst/>
            <a:cxnLst/>
            <a:rect l="l" t="t" r="r" b="b"/>
            <a:pathLst>
              <a:path w="11703685" h="2643504">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w="11703685" h="2643504">
                <a:moveTo>
                  <a:pt x="11703660" y="2643340"/>
                </a:moveTo>
                <a:lnTo>
                  <a:pt x="11691455" y="2641714"/>
                </a:lnTo>
                <a:lnTo>
                  <a:pt x="11684851" y="2643340"/>
                </a:lnTo>
                <a:lnTo>
                  <a:pt x="11703660" y="2643340"/>
                </a:lnTo>
                <a:close/>
              </a:path>
            </a:pathLst>
          </a:custGeom>
          <a:solidFill>
            <a:srgbClr val="CCCCCC">
              <a:alpha val="50000"/>
            </a:srgbClr>
          </a:solidFill>
        </p:spPr>
        <p:txBody>
          <a:bodyPr wrap="square" lIns="0" tIns="0" rIns="0" bIns="0" rtlCol="0"/>
          <a:lstStyle/>
          <a:p>
            <a:endParaRPr/>
          </a:p>
        </p:txBody>
      </p:sp>
      <p:sp>
        <p:nvSpPr>
          <p:cNvPr id="982" name="object 982"/>
          <p:cNvSpPr txBox="1"/>
          <p:nvPr/>
        </p:nvSpPr>
        <p:spPr>
          <a:xfrm>
            <a:off x="2535168" y="5276713"/>
            <a:ext cx="8089192" cy="545902"/>
          </a:xfrm>
          <a:prstGeom prst="rect">
            <a:avLst/>
          </a:prstGeom>
        </p:spPr>
        <p:txBody>
          <a:bodyPr vert="horz" wrap="square" lIns="0" tIns="10397" rIns="0" bIns="0" rtlCol="0">
            <a:spAutoFit/>
          </a:bodyPr>
          <a:lstStyle/>
          <a:p>
            <a:pPr marL="7701" algn="l">
              <a:spcBef>
                <a:spcPts val="82"/>
              </a:spcBef>
            </a:pPr>
            <a:r>
              <a:rPr lang="es-PE" sz="1698" b="1" spc="-69" dirty="0">
                <a:solidFill>
                  <a:srgbClr val="FFFFFF"/>
                </a:solidFill>
                <a:latin typeface="Work Sans" panose="00000500000000000000" pitchFamily="2" charset="0"/>
                <a:cs typeface="Arial" panose="020B0604020202020204" pitchFamily="34" charset="0"/>
              </a:rPr>
              <a:t>Jean Zapata Rojas. (2013). La Estadística en la Vida Cotidiana 1</a:t>
            </a:r>
          </a:p>
          <a:p>
            <a:pPr marL="7701" algn="l">
              <a:spcBef>
                <a:spcPts val="82"/>
              </a:spcBef>
            </a:pPr>
            <a:r>
              <a:rPr lang="es-PE" sz="1698" b="1" spc="-69" dirty="0">
                <a:solidFill>
                  <a:srgbClr val="FFFFFF"/>
                </a:solidFill>
                <a:latin typeface="Work Sans" panose="00000500000000000000" pitchFamily="2" charset="0"/>
                <a:cs typeface="Arial" panose="020B0604020202020204" pitchFamily="34" charset="0"/>
              </a:rPr>
              <a:t>YouTube1 [Video] https://www.youtube.com/watch?v=v5SrbyUdBmo</a:t>
            </a:r>
          </a:p>
        </p:txBody>
      </p:sp>
      <p:sp>
        <p:nvSpPr>
          <p:cNvPr id="985" name="object 985"/>
          <p:cNvSpPr txBox="1"/>
          <p:nvPr/>
        </p:nvSpPr>
        <p:spPr>
          <a:xfrm>
            <a:off x="1365834" y="5376878"/>
            <a:ext cx="960736" cy="454942"/>
          </a:xfrm>
          <a:prstGeom prst="rect">
            <a:avLst/>
          </a:prstGeom>
        </p:spPr>
        <p:txBody>
          <a:bodyPr vert="horz" wrap="square" lIns="0" tIns="6931" rIns="0" bIns="0" rtlCol="0">
            <a:spAutoFit/>
          </a:bodyPr>
          <a:lstStyle/>
          <a:p>
            <a:pPr marL="7701">
              <a:spcBef>
                <a:spcPts val="55"/>
              </a:spcBef>
            </a:pPr>
            <a:r>
              <a:rPr sz="2911" spc="-76" dirty="0">
                <a:solidFill>
                  <a:srgbClr val="FFFFFF"/>
                </a:solidFill>
                <a:latin typeface="+mj-lt"/>
                <a:cs typeface="Arial Black"/>
              </a:rPr>
              <a:t>Ref.</a:t>
            </a:r>
            <a:endParaRPr sz="2911" dirty="0">
              <a:latin typeface="+mj-lt"/>
              <a:cs typeface="Arial Black"/>
            </a:endParaRPr>
          </a:p>
        </p:txBody>
      </p:sp>
    </p:spTree>
    <p:custDataLst>
      <p:tags r:id="rId1"/>
    </p:custDataLst>
    <p:extLst>
      <p:ext uri="{BB962C8B-B14F-4D97-AF65-F5344CB8AC3E}">
        <p14:creationId xmlns:p14="http://schemas.microsoft.com/office/powerpoint/2010/main" val="1704951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551070" y="610327"/>
            <a:ext cx="10927914" cy="5794146"/>
            <a:chOff x="984250" y="930275"/>
            <a:chExt cx="18020939" cy="9554976"/>
          </a:xfrm>
        </p:grpSpPr>
        <p:sp>
          <p:nvSpPr>
            <p:cNvPr id="24" name="object 693"/>
            <p:cNvSpPr/>
            <p:nvPr/>
          </p:nvSpPr>
          <p:spPr>
            <a:xfrm>
              <a:off x="984250" y="10826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25" name="object 693"/>
            <p:cNvSpPr/>
            <p:nvPr/>
          </p:nvSpPr>
          <p:spPr>
            <a:xfrm>
              <a:off x="1113155" y="9302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w="12700">
              <a:solidFill>
                <a:srgbClr val="231F1F"/>
              </a:solidFill>
            </a:ln>
          </p:spPr>
          <p:txBody>
            <a:bodyPr wrap="square" lIns="0" tIns="0" rIns="0" bIns="0" rtlCol="0"/>
            <a:lstStyle/>
            <a:p>
              <a:endParaRPr/>
            </a:p>
          </p:txBody>
        </p:sp>
      </p:grpSp>
      <p:grpSp>
        <p:nvGrpSpPr>
          <p:cNvPr id="3" name="Grupo 2"/>
          <p:cNvGrpSpPr/>
          <p:nvPr/>
        </p:nvGrpSpPr>
        <p:grpSpPr>
          <a:xfrm>
            <a:off x="3155181" y="2473149"/>
            <a:ext cx="4511974" cy="988101"/>
            <a:chOff x="5202422" y="4078405"/>
            <a:chExt cx="7440579" cy="1629451"/>
          </a:xfrm>
        </p:grpSpPr>
        <p:sp>
          <p:nvSpPr>
            <p:cNvPr id="14" name="Llamada rectangular redondeada 13"/>
            <p:cNvSpPr/>
            <p:nvPr/>
          </p:nvSpPr>
          <p:spPr>
            <a:xfrm>
              <a:off x="5202422" y="4155211"/>
              <a:ext cx="7365739" cy="1552645"/>
            </a:xfrm>
            <a:prstGeom prst="wedgeRoundRectCallout">
              <a:avLst>
                <a:gd name="adj1" fmla="val 53443"/>
                <a:gd name="adj2" fmla="val -267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BB17"/>
                </a:solidFill>
              </a:endParaRPr>
            </a:p>
          </p:txBody>
        </p:sp>
        <p:sp>
          <p:nvSpPr>
            <p:cNvPr id="18" name="Llamada rectangular redondeada 17"/>
            <p:cNvSpPr/>
            <p:nvPr/>
          </p:nvSpPr>
          <p:spPr>
            <a:xfrm>
              <a:off x="5277262" y="4078405"/>
              <a:ext cx="7365739" cy="1552645"/>
            </a:xfrm>
            <a:prstGeom prst="wedgeRoundRectCallout">
              <a:avLst>
                <a:gd name="adj1" fmla="val 53443"/>
                <a:gd name="adj2" fmla="val -26721"/>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8" name="object 677"/>
          <p:cNvSpPr/>
          <p:nvPr/>
        </p:nvSpPr>
        <p:spPr>
          <a:xfrm>
            <a:off x="4972738" y="6839628"/>
            <a:ext cx="6652376" cy="3081"/>
          </a:xfrm>
          <a:custGeom>
            <a:avLst/>
            <a:gdLst/>
            <a:ahLst/>
            <a:cxnLst/>
            <a:rect l="l" t="t" r="r" b="b"/>
            <a:pathLst>
              <a:path w="10970260" h="5079">
                <a:moveTo>
                  <a:pt x="5484545" y="0"/>
                </a:moveTo>
                <a:lnTo>
                  <a:pt x="0" y="4533"/>
                </a:lnTo>
                <a:lnTo>
                  <a:pt x="10969791" y="4533"/>
                </a:lnTo>
                <a:lnTo>
                  <a:pt x="5484545" y="0"/>
                </a:lnTo>
                <a:close/>
              </a:path>
            </a:pathLst>
          </a:custGeom>
          <a:solidFill>
            <a:srgbClr val="263238"/>
          </a:solidFill>
        </p:spPr>
        <p:txBody>
          <a:bodyPr wrap="square" lIns="0" tIns="0" rIns="0" bIns="0" rtlCol="0"/>
          <a:lstStyle/>
          <a:p>
            <a:endParaRPr/>
          </a:p>
        </p:txBody>
      </p:sp>
      <p:sp>
        <p:nvSpPr>
          <p:cNvPr id="47" name="Rectángulo 46"/>
          <p:cNvSpPr/>
          <p:nvPr/>
        </p:nvSpPr>
        <p:spPr>
          <a:xfrm>
            <a:off x="1242141" y="1811729"/>
            <a:ext cx="8705909" cy="461665"/>
          </a:xfrm>
          <a:prstGeom prst="rect">
            <a:avLst/>
          </a:prstGeom>
        </p:spPr>
        <p:txBody>
          <a:bodyPr wrap="none">
            <a:spAutoFit/>
          </a:bodyPr>
          <a:lstStyle/>
          <a:p>
            <a:pPr marL="7701" marR="3081" algn="l">
              <a:lnSpc>
                <a:spcPct val="100299"/>
              </a:lnSpc>
              <a:spcBef>
                <a:spcPts val="58"/>
              </a:spcBef>
            </a:pPr>
            <a:r>
              <a:rPr lang="es-PE" sz="2400" dirty="0">
                <a:solidFill>
                  <a:srgbClr val="231F1F"/>
                </a:solidFill>
                <a:latin typeface="+mj-lt"/>
                <a:cs typeface="Arial Black"/>
              </a:rPr>
              <a:t>Clasificación de la variable según su escala de medición</a:t>
            </a:r>
          </a:p>
        </p:txBody>
      </p:sp>
      <p:grpSp>
        <p:nvGrpSpPr>
          <p:cNvPr id="5" name="Grupo 4"/>
          <p:cNvGrpSpPr/>
          <p:nvPr/>
        </p:nvGrpSpPr>
        <p:grpSpPr>
          <a:xfrm>
            <a:off x="1242141" y="610328"/>
            <a:ext cx="1892863" cy="1016570"/>
            <a:chOff x="1212850" y="2454276"/>
            <a:chExt cx="3121471" cy="1676400"/>
          </a:xfrm>
          <a:solidFill>
            <a:schemeClr val="accent6"/>
          </a:solidFill>
        </p:grpSpPr>
        <p:sp>
          <p:nvSpPr>
            <p:cNvPr id="41" name="object 4"/>
            <p:cNvSpPr/>
            <p:nvPr/>
          </p:nvSpPr>
          <p:spPr>
            <a:xfrm>
              <a:off x="1212850" y="2454276"/>
              <a:ext cx="3121471" cy="1676400"/>
            </a:xfrm>
            <a:custGeom>
              <a:avLst/>
              <a:gdLst>
                <a:gd name="connsiteX0" fmla="*/ 4669177 w 4669175"/>
                <a:gd name="connsiteY0" fmla="*/ 0 h 9501596"/>
                <a:gd name="connsiteX1" fmla="*/ 0 w 4669175"/>
                <a:gd name="connsiteY1" fmla="*/ 0 h 9501596"/>
                <a:gd name="connsiteX2" fmla="*/ 0 w 4669175"/>
                <a:gd name="connsiteY2" fmla="*/ 9501595 h 9501596"/>
                <a:gd name="connsiteX3" fmla="*/ 2395735 w 4669175"/>
                <a:gd name="connsiteY3" fmla="*/ 8960022 h 9501596"/>
                <a:gd name="connsiteX4" fmla="*/ 4669177 w 4669175"/>
                <a:gd name="connsiteY4" fmla="*/ 9501595 h 9501596"/>
                <a:gd name="connsiteX5" fmla="*/ 4669177 w 4669175"/>
                <a:gd name="connsiteY5" fmla="*/ 0 h 9501596"/>
                <a:gd name="connsiteX0" fmla="*/ 4669177 w 4669176"/>
                <a:gd name="connsiteY0" fmla="*/ 0 h 9501596"/>
                <a:gd name="connsiteX1" fmla="*/ 0 w 4669176"/>
                <a:gd name="connsiteY1" fmla="*/ 0 h 9501596"/>
                <a:gd name="connsiteX2" fmla="*/ 0 w 4669176"/>
                <a:gd name="connsiteY2" fmla="*/ 9501595 h 9501596"/>
                <a:gd name="connsiteX3" fmla="*/ 2222049 w 4669176"/>
                <a:gd name="connsiteY3" fmla="*/ 7808312 h 9501596"/>
                <a:gd name="connsiteX4" fmla="*/ 4669177 w 4669176"/>
                <a:gd name="connsiteY4" fmla="*/ 9501595 h 9501596"/>
                <a:gd name="connsiteX5" fmla="*/ 4669177 w 4669176"/>
                <a:gd name="connsiteY5" fmla="*/ 0 h 950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176" h="9501596">
                  <a:moveTo>
                    <a:pt x="4669177" y="0"/>
                  </a:moveTo>
                  <a:lnTo>
                    <a:pt x="0" y="0"/>
                  </a:lnTo>
                  <a:lnTo>
                    <a:pt x="0" y="9501595"/>
                  </a:lnTo>
                  <a:lnTo>
                    <a:pt x="2222049" y="7808312"/>
                  </a:lnTo>
                  <a:lnTo>
                    <a:pt x="4669177" y="9501595"/>
                  </a:lnTo>
                  <a:lnTo>
                    <a:pt x="4669177" y="0"/>
                  </a:lnTo>
                  <a:close/>
                </a:path>
              </a:pathLst>
            </a:custGeom>
            <a:solidFill>
              <a:schemeClr val="accent3"/>
            </a:solidFill>
          </p:spPr>
          <p:txBody>
            <a:bodyPr wrap="square" lIns="0" tIns="0" rIns="0" bIns="0" rtlCol="0"/>
            <a:lstStyle/>
            <a:p>
              <a:endParaRPr dirty="0"/>
            </a:p>
          </p:txBody>
        </p:sp>
        <p:sp>
          <p:nvSpPr>
            <p:cNvPr id="2" name="Rectángulo 1"/>
            <p:cNvSpPr/>
            <p:nvPr/>
          </p:nvSpPr>
          <p:spPr>
            <a:xfrm>
              <a:off x="1593850" y="2911475"/>
              <a:ext cx="2379124" cy="767875"/>
            </a:xfrm>
            <a:prstGeom prst="rect">
              <a:avLst/>
            </a:prstGeom>
            <a:noFill/>
          </p:spPr>
          <p:txBody>
            <a:bodyPr wrap="none">
              <a:spAutoFit/>
            </a:bodyPr>
            <a:lstStyle/>
            <a:p>
              <a:pPr marL="7701" marR="3081" algn="l">
                <a:lnSpc>
                  <a:spcPct val="100299"/>
                </a:lnSpc>
                <a:spcBef>
                  <a:spcPts val="58"/>
                </a:spcBef>
              </a:pPr>
              <a:r>
                <a:rPr lang="es-PE" sz="2400" dirty="0">
                  <a:solidFill>
                    <a:schemeClr val="bg1"/>
                  </a:solidFill>
                  <a:latin typeface="+mj-lt"/>
                  <a:cs typeface="Arial Black"/>
                </a:rPr>
                <a:t>Ejemplo</a:t>
              </a:r>
            </a:p>
          </p:txBody>
        </p:sp>
      </p:grpSp>
      <p:sp>
        <p:nvSpPr>
          <p:cNvPr id="16" name="object 619"/>
          <p:cNvSpPr txBox="1"/>
          <p:nvPr/>
        </p:nvSpPr>
        <p:spPr>
          <a:xfrm>
            <a:off x="3337455" y="2789042"/>
            <a:ext cx="4192808"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accent3"/>
                </a:solidFill>
                <a:latin typeface="Arial" panose="020B0604020202020204" pitchFamily="34" charset="0"/>
                <a:ea typeface="Work Sans ExtraBold"/>
                <a:cs typeface="Arial" panose="020B0604020202020204" pitchFamily="34" charset="0"/>
                <a:sym typeface="Work Sans ExtraBold"/>
              </a:rPr>
              <a:t>RESPUESTAS</a:t>
            </a:r>
          </a:p>
        </p:txBody>
      </p:sp>
      <p:sp>
        <p:nvSpPr>
          <p:cNvPr id="26" name="object 639"/>
          <p:cNvSpPr/>
          <p:nvPr/>
        </p:nvSpPr>
        <p:spPr>
          <a:xfrm>
            <a:off x="3323536" y="3613831"/>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7" name="object 619"/>
          <p:cNvSpPr txBox="1"/>
          <p:nvPr/>
        </p:nvSpPr>
        <p:spPr>
          <a:xfrm>
            <a:off x="4042944" y="3831969"/>
            <a:ext cx="84868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Sexo</a:t>
            </a:r>
          </a:p>
        </p:txBody>
      </p:sp>
      <p:sp>
        <p:nvSpPr>
          <p:cNvPr id="28" name="object 639"/>
          <p:cNvSpPr/>
          <p:nvPr/>
        </p:nvSpPr>
        <p:spPr>
          <a:xfrm>
            <a:off x="3323536" y="4473760"/>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9" name="object 619"/>
          <p:cNvSpPr txBox="1"/>
          <p:nvPr/>
        </p:nvSpPr>
        <p:spPr>
          <a:xfrm>
            <a:off x="3629138" y="4689520"/>
            <a:ext cx="165319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Edad (años)</a:t>
            </a:r>
          </a:p>
        </p:txBody>
      </p:sp>
      <p:sp>
        <p:nvSpPr>
          <p:cNvPr id="30" name="object 639"/>
          <p:cNvSpPr/>
          <p:nvPr/>
        </p:nvSpPr>
        <p:spPr>
          <a:xfrm>
            <a:off x="5795568" y="3613831"/>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Nominal</a:t>
            </a:r>
            <a:endParaRPr sz="2001" dirty="0">
              <a:latin typeface="Arial" panose="020B0604020202020204" pitchFamily="34" charset="0"/>
              <a:cs typeface="Arial" panose="020B0604020202020204" pitchFamily="34" charset="0"/>
            </a:endParaRPr>
          </a:p>
        </p:txBody>
      </p:sp>
      <p:sp>
        <p:nvSpPr>
          <p:cNvPr id="31" name="object 639"/>
          <p:cNvSpPr/>
          <p:nvPr/>
        </p:nvSpPr>
        <p:spPr>
          <a:xfrm>
            <a:off x="5795568" y="4473760"/>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Razón</a:t>
            </a:r>
            <a:endParaRPr sz="2001" dirty="0"/>
          </a:p>
        </p:txBody>
      </p:sp>
      <p:sp>
        <p:nvSpPr>
          <p:cNvPr id="32" name="object 639"/>
          <p:cNvSpPr/>
          <p:nvPr/>
        </p:nvSpPr>
        <p:spPr>
          <a:xfrm>
            <a:off x="3323536" y="5333688"/>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33" name="object 619"/>
          <p:cNvSpPr txBox="1"/>
          <p:nvPr/>
        </p:nvSpPr>
        <p:spPr>
          <a:xfrm>
            <a:off x="3465073" y="5421586"/>
            <a:ext cx="2004429" cy="624363"/>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NSE(Nivel socio económico)</a:t>
            </a:r>
          </a:p>
        </p:txBody>
      </p:sp>
      <p:sp>
        <p:nvSpPr>
          <p:cNvPr id="34" name="object 639"/>
          <p:cNvSpPr/>
          <p:nvPr/>
        </p:nvSpPr>
        <p:spPr>
          <a:xfrm>
            <a:off x="5795568" y="5333688"/>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t>Ordinal</a:t>
            </a:r>
            <a:endParaRPr sz="2001" dirty="0"/>
          </a:p>
        </p:txBody>
      </p:sp>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568" y="2597261"/>
            <a:ext cx="1335806" cy="3854357"/>
          </a:xfrm>
          <a:prstGeom prst="rect">
            <a:avLst/>
          </a:prstGeom>
        </p:spPr>
      </p:pic>
    </p:spTree>
    <p:custDataLst>
      <p:tags r:id="rId1"/>
    </p:custDataLst>
    <p:extLst>
      <p:ext uri="{BB962C8B-B14F-4D97-AF65-F5344CB8AC3E}">
        <p14:creationId xmlns:p14="http://schemas.microsoft.com/office/powerpoint/2010/main" val="257734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0463" b="5020"/>
          <a:stretch/>
        </p:blipFill>
        <p:spPr>
          <a:xfrm>
            <a:off x="428" y="-17887"/>
            <a:ext cx="12191144" cy="6875887"/>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3"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5" name="Elipse 14">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223" y="4622253"/>
            <a:ext cx="591243" cy="591243"/>
          </a:xfrm>
          <a:prstGeom prst="rect">
            <a:avLst/>
          </a:prstGeom>
        </p:spPr>
      </p:pic>
      <p:sp>
        <p:nvSpPr>
          <p:cNvPr id="4" name="CuadroTexto 3">
            <a:extLst>
              <a:ext uri="{FF2B5EF4-FFF2-40B4-BE49-F238E27FC236}">
                <a16:creationId xmlns:a16="http://schemas.microsoft.com/office/drawing/2014/main" id="{AFF62165-2726-7CFC-1F36-5E18A761C088}"/>
              </a:ext>
            </a:extLst>
          </p:cNvPr>
          <p:cNvSpPr txBox="1"/>
          <p:nvPr/>
        </p:nvSpPr>
        <p:spPr>
          <a:xfrm>
            <a:off x="3184912" y="4572000"/>
            <a:ext cx="7045984" cy="707886"/>
          </a:xfrm>
          <a:prstGeom prst="rect">
            <a:avLst/>
          </a:prstGeom>
          <a:noFill/>
        </p:spPr>
        <p:txBody>
          <a:bodyPr wrap="square" rtlCol="0">
            <a:spAutoFit/>
          </a:bodyPr>
          <a:lstStyle/>
          <a:p>
            <a:pPr algn="l"/>
            <a:r>
              <a:rPr lang="es-PE" sz="4000" b="1" dirty="0">
                <a:solidFill>
                  <a:schemeClr val="bg1"/>
                </a:solidFill>
                <a:latin typeface="+mj-lt"/>
                <a:cs typeface="Arial Black"/>
              </a:rPr>
              <a:t>Titulo de tema</a:t>
            </a:r>
          </a:p>
        </p:txBody>
      </p:sp>
    </p:spTree>
    <p:custDataLst>
      <p:tags r:id="rId1"/>
    </p:custDataLst>
    <p:extLst>
      <p:ext uri="{BB962C8B-B14F-4D97-AF65-F5344CB8AC3E}">
        <p14:creationId xmlns:p14="http://schemas.microsoft.com/office/powerpoint/2010/main" val="311034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93"/>
          <p:cNvSpPr/>
          <p:nvPr/>
        </p:nvSpPr>
        <p:spPr>
          <a:xfrm>
            <a:off x="504863" y="702743"/>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14" name="object 693"/>
          <p:cNvSpPr/>
          <p:nvPr/>
        </p:nvSpPr>
        <p:spPr>
          <a:xfrm>
            <a:off x="583031" y="610327"/>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a:solidFill>
              <a:srgbClr val="231F1F"/>
            </a:solidFill>
          </a:ln>
        </p:spPr>
        <p:txBody>
          <a:bodyPr wrap="square" lIns="0" tIns="0" rIns="0" bIns="0" rtlCol="0"/>
          <a:lstStyle/>
          <a:p>
            <a:endParaRPr/>
          </a:p>
        </p:txBody>
      </p:sp>
      <p:sp>
        <p:nvSpPr>
          <p:cNvPr id="3" name="Rectángulo 2"/>
          <p:cNvSpPr/>
          <p:nvPr/>
        </p:nvSpPr>
        <p:spPr>
          <a:xfrm>
            <a:off x="3717702" y="2820124"/>
            <a:ext cx="4756597" cy="584775"/>
          </a:xfrm>
          <a:prstGeom prst="rect">
            <a:avLst/>
          </a:prstGeom>
          <a:noFill/>
        </p:spPr>
        <p:txBody>
          <a:bodyPr wrap="square">
            <a:spAutoFit/>
          </a:bodyPr>
          <a:lstStyle/>
          <a:p>
            <a:pPr algn="ctr" rtl="0">
              <a:buClr>
                <a:srgbClr val="000000"/>
              </a:buClr>
              <a:buSzPts val="5400"/>
            </a:pPr>
            <a:r>
              <a:rPr lang="es-PE" sz="3200" dirty="0">
                <a:solidFill>
                  <a:schemeClr val="tx1"/>
                </a:solidFill>
                <a:latin typeface="Work Sans ExtraBold"/>
                <a:ea typeface="Work Sans ExtraBold"/>
                <a:cs typeface="Work Sans ExtraBold"/>
                <a:sym typeface="Work Sans ExtraBold"/>
              </a:rPr>
              <a:t>¿QUÉ APRENDÍ?</a:t>
            </a:r>
          </a:p>
        </p:txBody>
      </p:sp>
      <p:sp>
        <p:nvSpPr>
          <p:cNvPr id="26" name="object 5"/>
          <p:cNvSpPr/>
          <p:nvPr/>
        </p:nvSpPr>
        <p:spPr>
          <a:xfrm>
            <a:off x="5699434" y="1526396"/>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p:spPr>
        <p:txBody>
          <a:bodyPr wrap="square" lIns="0" tIns="0" rIns="0" bIns="0" rtlCol="0"/>
          <a:lstStyle/>
          <a:p>
            <a:endParaRPr/>
          </a:p>
        </p:txBody>
      </p:sp>
      <p:sp>
        <p:nvSpPr>
          <p:cNvPr id="19" name="Rectángulo 18"/>
          <p:cNvSpPr/>
          <p:nvPr/>
        </p:nvSpPr>
        <p:spPr>
          <a:xfrm>
            <a:off x="3006052" y="4475340"/>
            <a:ext cx="6179898" cy="838948"/>
          </a:xfrm>
          <a:prstGeom prst="rect">
            <a:avLst/>
          </a:prstGeom>
        </p:spPr>
        <p:txBody>
          <a:bodyPr wrap="none">
            <a:spAutoFit/>
          </a:bodyPr>
          <a:lstStyle/>
          <a:p>
            <a:pPr algn="ctr" rtl="0">
              <a:buClr>
                <a:srgbClr val="000000"/>
              </a:buClr>
              <a:buSzPts val="3600"/>
            </a:pPr>
            <a:r>
              <a:rPr lang="es-PE" sz="2400" b="1" dirty="0">
                <a:solidFill>
                  <a:schemeClr val="tx1"/>
                </a:solidFill>
                <a:latin typeface="+mn-lt"/>
                <a:ea typeface="Calibri"/>
                <a:cs typeface="Arial" panose="020B0604020202020204" pitchFamily="34" charset="0"/>
                <a:sym typeface="Calibri"/>
              </a:rPr>
              <a:t>Ahora, evalúa cuánto has aprendido</a:t>
            </a:r>
          </a:p>
          <a:p>
            <a:pPr algn="ctr" rtl="0">
              <a:buClr>
                <a:srgbClr val="000000"/>
              </a:buClr>
              <a:buSzPts val="3600"/>
            </a:pPr>
            <a:r>
              <a:rPr lang="es-PE" sz="2400" b="1" dirty="0">
                <a:solidFill>
                  <a:schemeClr val="tx1"/>
                </a:solidFill>
                <a:latin typeface="+mn-lt"/>
                <a:ea typeface="Calibri"/>
                <a:cs typeface="Arial" panose="020B0604020202020204" pitchFamily="34" charset="0"/>
                <a:sym typeface="Calibri"/>
              </a:rPr>
              <a:t>respondiendo las siguientes preguntas.</a:t>
            </a:r>
            <a:endParaRPr lang="es-PE" sz="2400" b="1" dirty="0">
              <a:solidFill>
                <a:schemeClr val="tx1"/>
              </a:solidFill>
              <a:latin typeface="+mn-lt"/>
              <a:ea typeface="Arial"/>
              <a:cs typeface="Arial" panose="020B0604020202020204" pitchFamily="34" charset="0"/>
              <a:sym typeface="Arial"/>
            </a:endParaRPr>
          </a:p>
        </p:txBody>
      </p:sp>
      <p:pic>
        <p:nvPicPr>
          <p:cNvPr id="15" name="Imagen 1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864961" y="1673106"/>
            <a:ext cx="508285" cy="508285"/>
          </a:xfrm>
          <a:prstGeom prst="rect">
            <a:avLst/>
          </a:prstGeom>
        </p:spPr>
      </p:pic>
      <p:cxnSp>
        <p:nvCxnSpPr>
          <p:cNvPr id="5" name="Conector recto 4"/>
          <p:cNvCxnSpPr/>
          <p:nvPr/>
        </p:nvCxnSpPr>
        <p:spPr>
          <a:xfrm>
            <a:off x="5379780" y="3798662"/>
            <a:ext cx="1432440"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64374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2A92152-999B-59E3-CAD8-50D8151A7E03}"/>
              </a:ext>
            </a:extLst>
          </p:cNvPr>
          <p:cNvPicPr>
            <a:picLocks noChangeAspect="1"/>
          </p:cNvPicPr>
          <p:nvPr/>
        </p:nvPicPr>
        <p:blipFill rotWithShape="1">
          <a:blip r:embed="rId3"/>
          <a:srcRect b="21279"/>
          <a:stretch/>
        </p:blipFill>
        <p:spPr>
          <a:xfrm>
            <a:off x="428" y="1"/>
            <a:ext cx="12191144" cy="6858000"/>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6"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7" name="Elipse 16">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43585" y="4628663"/>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4" name="CuadroTexto 3">
            <a:extLst>
              <a:ext uri="{FF2B5EF4-FFF2-40B4-BE49-F238E27FC236}">
                <a16:creationId xmlns:a16="http://schemas.microsoft.com/office/drawing/2014/main" id="{11F1EE43-3CC9-61A5-EFC0-48C654D746EE}"/>
              </a:ext>
            </a:extLst>
          </p:cNvPr>
          <p:cNvSpPr txBox="1"/>
          <p:nvPr/>
        </p:nvSpPr>
        <p:spPr>
          <a:xfrm>
            <a:off x="3184912" y="4572000"/>
            <a:ext cx="7045984" cy="707886"/>
          </a:xfrm>
          <a:prstGeom prst="rect">
            <a:avLst/>
          </a:prstGeom>
          <a:noFill/>
        </p:spPr>
        <p:txBody>
          <a:bodyPr wrap="square" rtlCol="0">
            <a:spAutoFit/>
          </a:bodyPr>
          <a:lstStyle/>
          <a:p>
            <a:pPr algn="l"/>
            <a:r>
              <a:rPr lang="es-PE" sz="4000" b="1" dirty="0">
                <a:solidFill>
                  <a:schemeClr val="bg1"/>
                </a:solidFill>
                <a:latin typeface="+mj-lt"/>
                <a:cs typeface="Arial Black"/>
              </a:rPr>
              <a:t>Titulo de tema</a:t>
            </a:r>
          </a:p>
        </p:txBody>
      </p:sp>
    </p:spTree>
    <p:custDataLst>
      <p:tags r:id="rId1"/>
    </p:custDataLst>
    <p:extLst>
      <p:ext uri="{BB962C8B-B14F-4D97-AF65-F5344CB8AC3E}">
        <p14:creationId xmlns:p14="http://schemas.microsoft.com/office/powerpoint/2010/main" val="762703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549">
            <a:extLst>
              <a:ext uri="{FF2B5EF4-FFF2-40B4-BE49-F238E27FC236}">
                <a16:creationId xmlns:a16="http://schemas.microsoft.com/office/drawing/2014/main" id="{439438C7-9BD1-1203-1989-736444EC36D0}"/>
              </a:ext>
            </a:extLst>
          </p:cNvPr>
          <p:cNvPicPr/>
          <p:nvPr/>
        </p:nvPicPr>
        <p:blipFill>
          <a:blip r:embed="rId4" cstate="print"/>
          <a:stretch>
            <a:fillRect/>
          </a:stretch>
        </p:blipFill>
        <p:spPr>
          <a:xfrm>
            <a:off x="10970536" y="417168"/>
            <a:ext cx="609549" cy="851572"/>
          </a:xfrm>
          <a:prstGeom prst="rect">
            <a:avLst/>
          </a:prstGeom>
        </p:spPr>
      </p:pic>
      <p:sp>
        <p:nvSpPr>
          <p:cNvPr id="24" name="object 554">
            <a:extLst>
              <a:ext uri="{FF2B5EF4-FFF2-40B4-BE49-F238E27FC236}">
                <a16:creationId xmlns:a16="http://schemas.microsoft.com/office/drawing/2014/main" id="{A73668C8-64FE-C688-45C1-60077437C2E0}"/>
              </a:ext>
            </a:extLst>
          </p:cNvPr>
          <p:cNvSpPr txBox="1">
            <a:spLocks/>
          </p:cNvSpPr>
          <p:nvPr/>
        </p:nvSpPr>
        <p:spPr>
          <a:xfrm>
            <a:off x="1514679" y="512076"/>
            <a:ext cx="7261371" cy="611009"/>
          </a:xfrm>
          <a:prstGeom prst="rect">
            <a:avLst/>
          </a:prstGeom>
        </p:spPr>
        <p:txBody>
          <a:bodyPr vert="horz" wrap="square" lIns="0" tIns="117420" rIns="0" bIns="0" rtlCol="0">
            <a:spAutoFit/>
          </a:bodyPr>
          <a:lstStyle>
            <a:lvl1pPr>
              <a:defRPr>
                <a:latin typeface="+mj-lt"/>
                <a:ea typeface="+mj-ea"/>
                <a:cs typeface="+mj-cs"/>
              </a:defRPr>
            </a:lvl1pPr>
          </a:lstStyle>
          <a:p>
            <a:pPr marL="7701">
              <a:spcBef>
                <a:spcPts val="79"/>
              </a:spcBef>
            </a:pPr>
            <a:r>
              <a:rPr lang="es-PE" sz="3200" dirty="0">
                <a:solidFill>
                  <a:schemeClr val="tx1"/>
                </a:solidFill>
              </a:rPr>
              <a:t>Conclusiones</a:t>
            </a:r>
            <a:endParaRPr lang="es-PE" sz="3638" spc="-248" dirty="0">
              <a:solidFill>
                <a:schemeClr val="tx1"/>
              </a:solidFill>
            </a:endParaRPr>
          </a:p>
        </p:txBody>
      </p:sp>
      <p:grpSp>
        <p:nvGrpSpPr>
          <p:cNvPr id="25" name="Grupo 24">
            <a:extLst>
              <a:ext uri="{FF2B5EF4-FFF2-40B4-BE49-F238E27FC236}">
                <a16:creationId xmlns:a16="http://schemas.microsoft.com/office/drawing/2014/main" id="{0A80B5EB-FD0B-E00A-0C64-4F3FABA31ADE}"/>
              </a:ext>
            </a:extLst>
          </p:cNvPr>
          <p:cNvGrpSpPr/>
          <p:nvPr/>
        </p:nvGrpSpPr>
        <p:grpSpPr>
          <a:xfrm>
            <a:off x="458655" y="564120"/>
            <a:ext cx="675018" cy="675018"/>
            <a:chOff x="755650" y="930275"/>
            <a:chExt cx="1113155" cy="1113155"/>
          </a:xfrm>
        </p:grpSpPr>
        <p:sp>
          <p:nvSpPr>
            <p:cNvPr id="26" name="object 693">
              <a:extLst>
                <a:ext uri="{FF2B5EF4-FFF2-40B4-BE49-F238E27FC236}">
                  <a16:creationId xmlns:a16="http://schemas.microsoft.com/office/drawing/2014/main" id="{C6E3B5A6-E735-6B7E-0644-BEF3139FFA02}"/>
                </a:ext>
              </a:extLst>
            </p:cNvPr>
            <p:cNvSpPr/>
            <p:nvPr/>
          </p:nvSpPr>
          <p:spPr>
            <a:xfrm>
              <a:off x="755650" y="930275"/>
              <a:ext cx="1113155" cy="1113155"/>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7" name="Imagen 26">
              <a:extLst>
                <a:ext uri="{FF2B5EF4-FFF2-40B4-BE49-F238E27FC236}">
                  <a16:creationId xmlns:a16="http://schemas.microsoft.com/office/drawing/2014/main" id="{8CD881B9-C6D2-BC5C-B03C-1CE2A0503E0C}"/>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4250" y="1082675"/>
              <a:ext cx="838200" cy="838200"/>
            </a:xfrm>
            <a:prstGeom prst="rect">
              <a:avLst/>
            </a:prstGeom>
          </p:spPr>
        </p:pic>
      </p:grpSp>
      <p:sp>
        <p:nvSpPr>
          <p:cNvPr id="33" name="Rectángulo: esquina doblada 32">
            <a:extLst>
              <a:ext uri="{FF2B5EF4-FFF2-40B4-BE49-F238E27FC236}">
                <a16:creationId xmlns:a16="http://schemas.microsoft.com/office/drawing/2014/main" id="{B39A4C99-10CD-413B-D8CA-1C6B8B5D721B}"/>
              </a:ext>
            </a:extLst>
          </p:cNvPr>
          <p:cNvSpPr/>
          <p:nvPr/>
        </p:nvSpPr>
        <p:spPr>
          <a:xfrm>
            <a:off x="1264231" y="2289609"/>
            <a:ext cx="5239304" cy="3492869"/>
          </a:xfrm>
          <a:prstGeom prst="foldedCorner">
            <a:avLst>
              <a:gd name="adj" fmla="val 0"/>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34" name="Rectángulo 33">
            <a:extLst>
              <a:ext uri="{FF2B5EF4-FFF2-40B4-BE49-F238E27FC236}">
                <a16:creationId xmlns:a16="http://schemas.microsoft.com/office/drawing/2014/main" id="{94890C13-C4D2-6FF8-D3C0-41A717A0C5BC}"/>
              </a:ext>
            </a:extLst>
          </p:cNvPr>
          <p:cNvSpPr/>
          <p:nvPr/>
        </p:nvSpPr>
        <p:spPr>
          <a:xfrm>
            <a:off x="1352539" y="2179697"/>
            <a:ext cx="5239304" cy="349286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29" name="object 9">
            <a:extLst>
              <a:ext uri="{FF2B5EF4-FFF2-40B4-BE49-F238E27FC236}">
                <a16:creationId xmlns:a16="http://schemas.microsoft.com/office/drawing/2014/main" id="{161FEE0F-F47C-01B0-45F2-53398F144B49}"/>
              </a:ext>
            </a:extLst>
          </p:cNvPr>
          <p:cNvSpPr txBox="1">
            <a:spLocks/>
          </p:cNvSpPr>
          <p:nvPr/>
        </p:nvSpPr>
        <p:spPr>
          <a:xfrm>
            <a:off x="1752600" y="2743200"/>
            <a:ext cx="4459194" cy="2470626"/>
          </a:xfrm>
          <a:prstGeom prst="rect">
            <a:avLst/>
          </a:prstGeom>
        </p:spPr>
        <p:txBody>
          <a:bodyPr vert="horz" wrap="square" lIns="0" tIns="7316"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701" marR="70082" algn="ctr">
              <a:spcBef>
                <a:spcPts val="58"/>
              </a:spcBef>
            </a:pPr>
            <a:r>
              <a:rPr lang="es-PE" sz="2001" dirty="0">
                <a:latin typeface="Work Sans" panose="00000500000000000000" pitchFamily="2" charset="0"/>
                <a:cs typeface="Arial" panose="020B0604020202020204" pitchFamily="34" charset="0"/>
              </a:rPr>
              <a:t>Es importante poder conocer la terminología estadística, ya que esta nos permite identificar la variable bajo estudio, clasificarla, determinar la población, muestra entre otros y, con ello, poder acceder a recursos científicos en psicología.</a:t>
            </a:r>
          </a:p>
        </p:txBody>
      </p:sp>
      <p:pic>
        <p:nvPicPr>
          <p:cNvPr id="4" name="Imagen 3">
            <a:extLst>
              <a:ext uri="{FF2B5EF4-FFF2-40B4-BE49-F238E27FC236}">
                <a16:creationId xmlns:a16="http://schemas.microsoft.com/office/drawing/2014/main" id="{78C576A6-74DF-D734-E230-70247033C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8941" y="2267257"/>
            <a:ext cx="2568341" cy="3056259"/>
          </a:xfrm>
          <a:prstGeom prst="rect">
            <a:avLst/>
          </a:prstGeom>
        </p:spPr>
      </p:pic>
    </p:spTree>
    <p:custDataLst>
      <p:tags r:id="rId1"/>
    </p:custDataLst>
    <p:extLst>
      <p:ext uri="{BB962C8B-B14F-4D97-AF65-F5344CB8AC3E}">
        <p14:creationId xmlns:p14="http://schemas.microsoft.com/office/powerpoint/2010/main" val="306538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2D2161E-9C10-F025-42BC-35DDB4BFFEA4}"/>
              </a:ext>
            </a:extLst>
          </p:cNvPr>
          <p:cNvPicPr>
            <a:picLocks noChangeAspect="1"/>
          </p:cNvPicPr>
          <p:nvPr/>
        </p:nvPicPr>
        <p:blipFill>
          <a:blip r:embed="rId3"/>
          <a:stretch>
            <a:fillRect/>
          </a:stretch>
        </p:blipFill>
        <p:spPr>
          <a:xfrm flipV="1">
            <a:off x="429" y="506409"/>
            <a:ext cx="12200553" cy="5223489"/>
          </a:xfrm>
          <a:prstGeom prst="rect">
            <a:avLst/>
          </a:prstGeom>
        </p:spPr>
      </p:pic>
      <p:pic>
        <p:nvPicPr>
          <p:cNvPr id="17" name="Imagen 16">
            <a:extLst>
              <a:ext uri="{FF2B5EF4-FFF2-40B4-BE49-F238E27FC236}">
                <a16:creationId xmlns:a16="http://schemas.microsoft.com/office/drawing/2014/main" id="{A0E161DE-9A88-8800-0E9D-1ACA395E0922}"/>
              </a:ext>
            </a:extLst>
          </p:cNvPr>
          <p:cNvPicPr>
            <a:picLocks noChangeAspect="1"/>
          </p:cNvPicPr>
          <p:nvPr/>
        </p:nvPicPr>
        <p:blipFill rotWithShape="1">
          <a:blip r:embed="rId3"/>
          <a:srcRect b="77325"/>
          <a:stretch/>
        </p:blipFill>
        <p:spPr>
          <a:xfrm flipH="1">
            <a:off x="428" y="5689872"/>
            <a:ext cx="12200553" cy="1184476"/>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6" name="object 628">
            <a:extLst>
              <a:ext uri="{FF2B5EF4-FFF2-40B4-BE49-F238E27FC236}">
                <a16:creationId xmlns:a16="http://schemas.microsoft.com/office/drawing/2014/main" id="{15CC8F3D-4AD3-B2B0-3D04-E6DB9F7E0CC6}"/>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7" name="Elipse 6">
            <a:extLst>
              <a:ext uri="{FF2B5EF4-FFF2-40B4-BE49-F238E27FC236}">
                <a16:creationId xmlns:a16="http://schemas.microsoft.com/office/drawing/2014/main" id="{63E219EB-EADD-F798-0A35-8D2B95CCEF4B}"/>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CuadroTexto 13"/>
          <p:cNvSpPr txBox="1"/>
          <p:nvPr/>
        </p:nvSpPr>
        <p:spPr>
          <a:xfrm>
            <a:off x="3184912" y="4572000"/>
            <a:ext cx="7045984" cy="707886"/>
          </a:xfrm>
          <a:prstGeom prst="rect">
            <a:avLst/>
          </a:prstGeom>
          <a:noFill/>
        </p:spPr>
        <p:txBody>
          <a:bodyPr wrap="square" rtlCol="0">
            <a:spAutoFit/>
          </a:bodyPr>
          <a:lstStyle/>
          <a:p>
            <a:pPr algn="l"/>
            <a:r>
              <a:rPr lang="es-PE" sz="4000" b="1" dirty="0">
                <a:solidFill>
                  <a:schemeClr val="bg1"/>
                </a:solidFill>
                <a:latin typeface="+mj-lt"/>
                <a:cs typeface="Arial Black"/>
              </a:rPr>
              <a:t>Titulo de tema</a:t>
            </a:r>
          </a:p>
        </p:txBody>
      </p:sp>
      <p:sp>
        <p:nvSpPr>
          <p:cNvPr id="8" name="object 12">
            <a:extLst>
              <a:ext uri="{FF2B5EF4-FFF2-40B4-BE49-F238E27FC236}">
                <a16:creationId xmlns:a16="http://schemas.microsoft.com/office/drawing/2014/main" id="{BEA89D95-E054-0ACB-6A0A-F698A3737318}"/>
              </a:ext>
            </a:extLst>
          </p:cNvPr>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pic>
        <p:nvPicPr>
          <p:cNvPr id="20" name="Imagen 19">
            <a:extLst>
              <a:ext uri="{FF2B5EF4-FFF2-40B4-BE49-F238E27FC236}">
                <a16:creationId xmlns:a16="http://schemas.microsoft.com/office/drawing/2014/main" id="{09366A45-8566-F463-1427-7CDE1B6686BC}"/>
              </a:ext>
            </a:extLst>
          </p:cNvPr>
          <p:cNvPicPr>
            <a:picLocks noChangeAspect="1"/>
          </p:cNvPicPr>
          <p:nvPr/>
        </p:nvPicPr>
        <p:blipFill rotWithShape="1">
          <a:blip r:embed="rId3"/>
          <a:srcRect t="98058" b="-13663"/>
          <a:stretch/>
        </p:blipFill>
        <p:spPr>
          <a:xfrm>
            <a:off x="428" y="0"/>
            <a:ext cx="12200553" cy="4193082"/>
          </a:xfrm>
          <a:prstGeom prst="rect">
            <a:avLst/>
          </a:prstGeom>
        </p:spPr>
      </p:pic>
    </p:spTree>
    <p:custDataLst>
      <p:tags r:id="rId1"/>
    </p:custDataLst>
    <p:extLst>
      <p:ext uri="{BB962C8B-B14F-4D97-AF65-F5344CB8AC3E}">
        <p14:creationId xmlns:p14="http://schemas.microsoft.com/office/powerpoint/2010/main" val="372643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366175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2597261"/>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Work Sans" panose="00000500000000000000" pitchFamily="2" charset="0"/>
                <a:cs typeface="Arial" panose="020B0604020202020204" pitchFamily="34" charset="0"/>
              </a:rPr>
              <a:t>Álvarez, R. (2018). Estadística aplicada a las ciencias de la salud. </a:t>
            </a:r>
            <a:r>
              <a:rPr lang="es-PE" dirty="0">
                <a:solidFill>
                  <a:srgbClr val="000000"/>
                </a:solidFill>
                <a:latin typeface="Work Sans" panose="00000500000000000000" pitchFamily="2" charset="0"/>
                <a:cs typeface="Arial" panose="020B0604020202020204" pitchFamily="34" charset="0"/>
              </a:rPr>
              <a:t>https://bibvirtual.upch.edu.pe:2206/lib/bibliotecacentralupchsp/detail.action?docID=5426002</a:t>
            </a:r>
          </a:p>
        </p:txBody>
      </p:sp>
      <p:sp>
        <p:nvSpPr>
          <p:cNvPr id="554" name="object 554"/>
          <p:cNvSpPr txBox="1">
            <a:spLocks noGrp="1"/>
          </p:cNvSpPr>
          <p:nvPr>
            <p:ph type="title"/>
          </p:nvPr>
        </p:nvSpPr>
        <p:spPr>
          <a:xfrm>
            <a:off x="1514678" y="512076"/>
            <a:ext cx="9162642" cy="611009"/>
          </a:xfrm>
          <a:prstGeom prst="rect">
            <a:avLst/>
          </a:prstGeom>
        </p:spPr>
        <p:txBody>
          <a:bodyPr vert="horz" wrap="square" lIns="0" tIns="117420" rIns="0" bIns="0" rtlCol="0">
            <a:spAutoFit/>
          </a:bodyPr>
          <a:lstStyle/>
          <a:p>
            <a:pPr marL="7701">
              <a:spcBef>
                <a:spcPts val="79"/>
              </a:spcBef>
            </a:pPr>
            <a:r>
              <a:rPr lang="es-PE" sz="3200" dirty="0">
                <a:solidFill>
                  <a:schemeClr val="tx1"/>
                </a:solidFill>
                <a:latin typeface="+mj-lt"/>
              </a:rPr>
              <a:t>Referencias</a:t>
            </a:r>
            <a:endParaRPr sz="3200" spc="-248" dirty="0">
              <a:solidFill>
                <a:schemeClr val="tx1"/>
              </a:solidFill>
              <a:latin typeface="+mj-lt"/>
            </a:endParaRP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5" name="object 553">
            <a:extLst>
              <a:ext uri="{FF2B5EF4-FFF2-40B4-BE49-F238E27FC236}">
                <a16:creationId xmlns:a16="http://schemas.microsoft.com/office/drawing/2014/main" id="{7ED7CBA2-65E6-8D54-A341-3ED0650C9C45}"/>
              </a:ext>
            </a:extLst>
          </p:cNvPr>
          <p:cNvSpPr txBox="1"/>
          <p:nvPr/>
        </p:nvSpPr>
        <p:spPr>
          <a:xfrm>
            <a:off x="2225946" y="3894036"/>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Work Sans" panose="00000500000000000000" pitchFamily="2" charset="0"/>
                <a:cs typeface="Arial" panose="020B0604020202020204" pitchFamily="34" charset="0"/>
              </a:rPr>
              <a:t>Álvarez, R. (2018). Estadística aplicada a las ciencias de la salud. </a:t>
            </a:r>
            <a:r>
              <a:rPr lang="es-PE" dirty="0">
                <a:solidFill>
                  <a:srgbClr val="000000"/>
                </a:solidFill>
                <a:latin typeface="Work Sans" panose="00000500000000000000" pitchFamily="2" charset="0"/>
                <a:cs typeface="Arial" panose="020B0604020202020204" pitchFamily="34" charset="0"/>
              </a:rPr>
              <a:t>https://bibvirtual.upch.edu.pe:2206/lib/bibliotecacentralupchsp/detail.action?docID=5426002</a:t>
            </a:r>
          </a:p>
        </p:txBody>
      </p:sp>
      <p:sp>
        <p:nvSpPr>
          <p:cNvPr id="6" name="object 551">
            <a:extLst>
              <a:ext uri="{FF2B5EF4-FFF2-40B4-BE49-F238E27FC236}">
                <a16:creationId xmlns:a16="http://schemas.microsoft.com/office/drawing/2014/main" id="{C9B6D823-4228-609C-AFBF-7AF4D35C2511}"/>
              </a:ext>
            </a:extLst>
          </p:cNvPr>
          <p:cNvSpPr/>
          <p:nvPr/>
        </p:nvSpPr>
        <p:spPr>
          <a:xfrm>
            <a:off x="2260757" y="5000063"/>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Tree>
    <p:custDataLst>
      <p:tags r:id="rId1"/>
    </p:custDataLst>
    <p:extLst>
      <p:ext uri="{BB962C8B-B14F-4D97-AF65-F5344CB8AC3E}">
        <p14:creationId xmlns:p14="http://schemas.microsoft.com/office/powerpoint/2010/main" val="3840110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28" y="1"/>
            <a:ext cx="12191144" cy="6858000"/>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solidFill>
        </p:spPr>
        <p:txBody>
          <a:bodyPr wrap="square" lIns="0" tIns="0" rIns="0" bIns="0" rtlCol="0"/>
          <a:lstStyle/>
          <a:p>
            <a:endParaRPr/>
          </a:p>
        </p:txBody>
      </p:sp>
      <p:grpSp>
        <p:nvGrpSpPr>
          <p:cNvPr id="3" name="Grupo 2">
            <a:extLst>
              <a:ext uri="{FF2B5EF4-FFF2-40B4-BE49-F238E27FC236}">
                <a16:creationId xmlns:a16="http://schemas.microsoft.com/office/drawing/2014/main" id="{AC1B1C40-604B-90F0-F5BB-6C9A61B39049}"/>
              </a:ext>
            </a:extLst>
          </p:cNvPr>
          <p:cNvGrpSpPr/>
          <p:nvPr/>
        </p:nvGrpSpPr>
        <p:grpSpPr>
          <a:xfrm>
            <a:off x="6558078" y="2301975"/>
            <a:ext cx="3790877" cy="2290244"/>
            <a:chOff x="1514613" y="3597275"/>
            <a:chExt cx="6251437" cy="3776782"/>
          </a:xfrm>
        </p:grpSpPr>
        <p:sp>
          <p:nvSpPr>
            <p:cNvPr id="5" name="object 628"/>
            <p:cNvSpPr txBox="1"/>
            <p:nvPr/>
          </p:nvSpPr>
          <p:spPr>
            <a:xfrm>
              <a:off x="1517651" y="41035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mj-lt"/>
                </a:rPr>
                <a:t>SALUD PÚBLICA Y</a:t>
              </a:r>
            </a:p>
            <a:p>
              <a:r>
                <a:rPr lang="es-PE" sz="1940" b="1" dirty="0">
                  <a:latin typeface="+mj-lt"/>
                </a:rPr>
                <a:t>ADMINISTRACIÓN</a:t>
              </a:r>
            </a:p>
          </p:txBody>
        </p:sp>
        <p:sp>
          <p:nvSpPr>
            <p:cNvPr id="6" name="object 553"/>
            <p:cNvSpPr txBox="1"/>
            <p:nvPr/>
          </p:nvSpPr>
          <p:spPr>
            <a:xfrm>
              <a:off x="1593849" y="3597275"/>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698" dirty="0">
                  <a:solidFill>
                    <a:schemeClr val="accent4">
                      <a:lumMod val="60000"/>
                      <a:lumOff val="40000"/>
                    </a:schemeClr>
                  </a:solidFill>
                  <a:latin typeface="Work Sans" panose="00000500000000000000" pitchFamily="2" charset="0"/>
                  <a:cs typeface="Arial" panose="020B0604020202020204" pitchFamily="34" charset="0"/>
                </a:rPr>
                <a:t>Material elaborado por</a:t>
              </a:r>
            </a:p>
          </p:txBody>
        </p:sp>
        <p:sp>
          <p:nvSpPr>
            <p:cNvPr id="14" name="object 628">
              <a:extLst>
                <a:ext uri="{FF2B5EF4-FFF2-40B4-BE49-F238E27FC236}">
                  <a16:creationId xmlns:a16="http://schemas.microsoft.com/office/drawing/2014/main" id="{C32544A0-916C-C2B1-657B-1B27A076719F}"/>
                </a:ext>
              </a:extLst>
            </p:cNvPr>
            <p:cNvSpPr txBox="1"/>
            <p:nvPr/>
          </p:nvSpPr>
          <p:spPr>
            <a:xfrm>
              <a:off x="1514613" y="62371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mj-lt"/>
                </a:rPr>
                <a:t>UNIDAD DE EDUCACIÓN A DISTANCIA</a:t>
              </a:r>
            </a:p>
          </p:txBody>
        </p:sp>
        <p:sp>
          <p:nvSpPr>
            <p:cNvPr id="15" name="object 553">
              <a:extLst>
                <a:ext uri="{FF2B5EF4-FFF2-40B4-BE49-F238E27FC236}">
                  <a16:creationId xmlns:a16="http://schemas.microsoft.com/office/drawing/2014/main" id="{2C3CBD16-B074-AF96-44C1-28AB9745BA35}"/>
                </a:ext>
              </a:extLst>
            </p:cNvPr>
            <p:cNvSpPr txBox="1"/>
            <p:nvPr/>
          </p:nvSpPr>
          <p:spPr>
            <a:xfrm>
              <a:off x="1590813" y="5765501"/>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ES" sz="1698" dirty="0">
                  <a:solidFill>
                    <a:schemeClr val="accent4">
                      <a:lumMod val="60000"/>
                      <a:lumOff val="40000"/>
                    </a:schemeClr>
                  </a:solidFill>
                  <a:latin typeface="Work Sans" panose="00000500000000000000" pitchFamily="2" charset="0"/>
                  <a:cs typeface="Arial" panose="020B0604020202020204" pitchFamily="34" charset="0"/>
                </a:rPr>
                <a:t>V</a:t>
              </a:r>
              <a:r>
                <a:rPr lang="es-PE" sz="1698" dirty="0" err="1">
                  <a:solidFill>
                    <a:schemeClr val="accent4">
                      <a:lumMod val="60000"/>
                      <a:lumOff val="40000"/>
                    </a:schemeClr>
                  </a:solidFill>
                  <a:latin typeface="Work Sans" panose="00000500000000000000" pitchFamily="2" charset="0"/>
                  <a:cs typeface="Arial" panose="020B0604020202020204" pitchFamily="34" charset="0"/>
                </a:rPr>
                <a:t>irtualización</a:t>
              </a:r>
              <a:endParaRPr lang="es-PE" sz="1698" dirty="0">
                <a:solidFill>
                  <a:schemeClr val="accent4">
                    <a:lumMod val="60000"/>
                    <a:lumOff val="40000"/>
                  </a:schemeClr>
                </a:solidFill>
                <a:latin typeface="Work Sans" panose="00000500000000000000" pitchFamily="2" charset="0"/>
                <a:cs typeface="Arial" panose="020B0604020202020204" pitchFamily="34" charset="0"/>
              </a:endParaRPr>
            </a:p>
          </p:txBody>
        </p:sp>
      </p:grpSp>
      <p:pic>
        <p:nvPicPr>
          <p:cNvPr id="2" name="Imagen 1">
            <a:extLst>
              <a:ext uri="{FF2B5EF4-FFF2-40B4-BE49-F238E27FC236}">
                <a16:creationId xmlns:a16="http://schemas.microsoft.com/office/drawing/2014/main" id="{B50F59A9-C24A-563C-AE8C-495FCF71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45" y="2935205"/>
            <a:ext cx="3188335" cy="987591"/>
          </a:xfrm>
          <a:prstGeom prst="rect">
            <a:avLst/>
          </a:prstGeom>
        </p:spPr>
      </p:pic>
      <p:cxnSp>
        <p:nvCxnSpPr>
          <p:cNvPr id="7" name="Conector recto 6">
            <a:extLst>
              <a:ext uri="{FF2B5EF4-FFF2-40B4-BE49-F238E27FC236}">
                <a16:creationId xmlns:a16="http://schemas.microsoft.com/office/drawing/2014/main" id="{A1952B3F-CCAB-6C7D-54C3-E6BA57D023B4}"/>
              </a:ext>
            </a:extLst>
          </p:cNvPr>
          <p:cNvCxnSpPr>
            <a:cxnSpLocks/>
          </p:cNvCxnSpPr>
          <p:nvPr/>
        </p:nvCxnSpPr>
        <p:spPr>
          <a:xfrm>
            <a:off x="5911169" y="1865892"/>
            <a:ext cx="0" cy="312621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F24F4FD-F562-B01F-1EB3-D4AACC9DD778}"/>
              </a:ext>
            </a:extLst>
          </p:cNvPr>
          <p:cNvSpPr/>
          <p:nvPr/>
        </p:nvSpPr>
        <p:spPr>
          <a:xfrm>
            <a:off x="428" y="6715480"/>
            <a:ext cx="12191144"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ustDataLst>
      <p:tags r:id="rId1"/>
    </p:custDataLst>
    <p:extLst>
      <p:ext uri="{BB962C8B-B14F-4D97-AF65-F5344CB8AC3E}">
        <p14:creationId xmlns:p14="http://schemas.microsoft.com/office/powerpoint/2010/main" val="16751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7690" y="3429000"/>
            <a:ext cx="3113353" cy="400238"/>
          </a:xfrm>
          <a:prstGeom prst="rect">
            <a:avLst/>
          </a:prstGeom>
          <a:noFill/>
        </p:spPr>
        <p:txBody>
          <a:bodyPr wrap="none" rtlCol="0">
            <a:spAutoFit/>
          </a:bodyPr>
          <a:lstStyle/>
          <a:p>
            <a:r>
              <a:rPr lang="es-PE" sz="2001" b="1" dirty="0">
                <a:latin typeface="Arial" panose="020B0604020202020204" pitchFamily="34" charset="0"/>
                <a:cs typeface="Arial" panose="020B0604020202020204" pitchFamily="34" charset="0"/>
              </a:rPr>
              <a:t>MÁS ORGANIZADORES</a:t>
            </a:r>
          </a:p>
        </p:txBody>
      </p:sp>
    </p:spTree>
    <p:custDataLst>
      <p:tags r:id="rId1"/>
    </p:custDataLst>
    <p:extLst>
      <p:ext uri="{BB962C8B-B14F-4D97-AF65-F5344CB8AC3E}">
        <p14:creationId xmlns:p14="http://schemas.microsoft.com/office/powerpoint/2010/main" val="175174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149" y="1442"/>
            <a:ext cx="6099423" cy="6855116"/>
          </a:xfrm>
          <a:prstGeom prst="rect">
            <a:avLst/>
          </a:prstGeom>
        </p:spPr>
      </p:pic>
      <p:sp>
        <p:nvSpPr>
          <p:cNvPr id="2" name="Rectángulo 1"/>
          <p:cNvSpPr/>
          <p:nvPr/>
        </p:nvSpPr>
        <p:spPr>
          <a:xfrm>
            <a:off x="10496074" y="5794396"/>
            <a:ext cx="1062778" cy="1062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object 30"/>
          <p:cNvPicPr/>
          <p:nvPr/>
        </p:nvPicPr>
        <p:blipFill>
          <a:blip r:embed="rId5" cstate="print"/>
          <a:stretch>
            <a:fillRect/>
          </a:stretch>
        </p:blipFill>
        <p:spPr>
          <a:xfrm>
            <a:off x="679389" y="5023603"/>
            <a:ext cx="107098" cy="59426"/>
          </a:xfrm>
          <a:prstGeom prst="rect">
            <a:avLst/>
          </a:prstGeom>
        </p:spPr>
      </p:pic>
      <p:sp>
        <p:nvSpPr>
          <p:cNvPr id="11" name="Rectángulo 10"/>
          <p:cNvSpPr/>
          <p:nvPr/>
        </p:nvSpPr>
        <p:spPr>
          <a:xfrm>
            <a:off x="0" y="0"/>
            <a:ext cx="6557650" cy="6858000"/>
          </a:xfrm>
          <a:custGeom>
            <a:avLst/>
            <a:gdLst>
              <a:gd name="connsiteX0" fmla="*/ 0 w 10814050"/>
              <a:gd name="connsiteY0" fmla="*/ 0 h 11309350"/>
              <a:gd name="connsiteX1" fmla="*/ 10814050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 name="connsiteX0" fmla="*/ 0 w 10814050"/>
              <a:gd name="connsiteY0" fmla="*/ 0 h 11309350"/>
              <a:gd name="connsiteX1" fmla="*/ 10284661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050" h="11309350">
                <a:moveTo>
                  <a:pt x="0" y="0"/>
                </a:moveTo>
                <a:lnTo>
                  <a:pt x="10284661" y="0"/>
                </a:lnTo>
                <a:lnTo>
                  <a:pt x="10814050" y="11309350"/>
                </a:lnTo>
                <a:lnTo>
                  <a:pt x="0" y="113093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2" name="object 21"/>
          <p:cNvSpPr txBox="1"/>
          <p:nvPr/>
        </p:nvSpPr>
        <p:spPr>
          <a:xfrm>
            <a:off x="982664" y="3321114"/>
            <a:ext cx="4462332" cy="1617014"/>
          </a:xfrm>
          <a:prstGeom prst="rect">
            <a:avLst/>
          </a:prstGeom>
        </p:spPr>
        <p:txBody>
          <a:bodyPr vert="horz" wrap="square" lIns="0" tIns="39276" rIns="0" bIns="0" rtlCol="0">
            <a:spAutoFit/>
          </a:bodyPr>
          <a:lstStyle/>
          <a:p>
            <a:pPr marL="7701" marR="3081" algn="l">
              <a:lnSpc>
                <a:spcPts val="4002"/>
              </a:lnSpc>
              <a:spcBef>
                <a:spcPts val="309"/>
              </a:spcBef>
            </a:pPr>
            <a:r>
              <a:rPr lang="es-PE" sz="3200" dirty="0">
                <a:solidFill>
                  <a:schemeClr val="bg1"/>
                </a:solidFill>
                <a:latin typeface="+mj-lt"/>
                <a:ea typeface="Open Sans Condensed" panose="020B0806030504020204" pitchFamily="34" charset="0"/>
                <a:cs typeface="Open Sans Condensed" panose="020B0806030504020204" pitchFamily="34" charset="0"/>
              </a:rPr>
              <a:t>Conceptos básicos y organización</a:t>
            </a:r>
          </a:p>
          <a:p>
            <a:pPr marL="7701" marR="3081" algn="l">
              <a:lnSpc>
                <a:spcPts val="4002"/>
              </a:lnSpc>
              <a:spcBef>
                <a:spcPts val="309"/>
              </a:spcBef>
            </a:pPr>
            <a:r>
              <a:rPr lang="es-PE" sz="3200" dirty="0">
                <a:solidFill>
                  <a:schemeClr val="bg1"/>
                </a:solidFill>
                <a:latin typeface="+mj-lt"/>
                <a:ea typeface="Open Sans Condensed" panose="020B0806030504020204" pitchFamily="34" charset="0"/>
                <a:cs typeface="Open Sans Condensed" panose="020B0806030504020204" pitchFamily="34" charset="0"/>
              </a:rPr>
              <a:t>de datos</a:t>
            </a:r>
          </a:p>
        </p:txBody>
      </p:sp>
      <p:sp>
        <p:nvSpPr>
          <p:cNvPr id="20" name="object 29"/>
          <p:cNvSpPr txBox="1"/>
          <p:nvPr/>
        </p:nvSpPr>
        <p:spPr>
          <a:xfrm>
            <a:off x="1015684" y="5577214"/>
            <a:ext cx="3047175" cy="755168"/>
          </a:xfrm>
          <a:prstGeom prst="rect">
            <a:avLst/>
          </a:prstGeom>
        </p:spPr>
        <p:txBody>
          <a:bodyPr vert="horz" wrap="square" lIns="0" tIns="8471" rIns="0" bIns="0" rtlCol="0">
            <a:spAutoFit/>
          </a:bodyPr>
          <a:lstStyle/>
          <a:p>
            <a:pPr algn="l">
              <a:lnSpc>
                <a:spcPct val="100000"/>
              </a:lnSpc>
            </a:pPr>
            <a:r>
              <a:rPr lang="es-PE" sz="2426" b="1" dirty="0">
                <a:solidFill>
                  <a:schemeClr val="bg1"/>
                </a:solidFill>
                <a:latin typeface="Cambria"/>
                <a:cs typeface="Cambria"/>
              </a:rPr>
              <a:t>Estadística Aplicada</a:t>
            </a:r>
          </a:p>
          <a:p>
            <a:pPr algn="l">
              <a:lnSpc>
                <a:spcPct val="100000"/>
              </a:lnSpc>
            </a:pPr>
            <a:r>
              <a:rPr lang="es-PE" sz="2426" b="1" dirty="0">
                <a:solidFill>
                  <a:schemeClr val="bg1"/>
                </a:solidFill>
                <a:latin typeface="Cambria"/>
                <a:cs typeface="Cambria"/>
              </a:rPr>
              <a:t>a la Medicina</a:t>
            </a:r>
          </a:p>
        </p:txBody>
      </p:sp>
      <p:sp>
        <p:nvSpPr>
          <p:cNvPr id="16" name="Rectángulo 15"/>
          <p:cNvSpPr/>
          <p:nvPr/>
        </p:nvSpPr>
        <p:spPr>
          <a:xfrm>
            <a:off x="999045" y="5254206"/>
            <a:ext cx="2260955" cy="46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bject 27">
            <a:extLst>
              <a:ext uri="{FF2B5EF4-FFF2-40B4-BE49-F238E27FC236}">
                <a16:creationId xmlns:a16="http://schemas.microsoft.com/office/drawing/2014/main" id="{E73D9670-84B5-5863-1BA1-0ECA3E07B755}"/>
              </a:ext>
            </a:extLst>
          </p:cNvPr>
          <p:cNvSpPr txBox="1"/>
          <p:nvPr/>
        </p:nvSpPr>
        <p:spPr>
          <a:xfrm>
            <a:off x="10750080" y="5793570"/>
            <a:ext cx="598390" cy="944091"/>
          </a:xfrm>
          <a:prstGeom prst="rect">
            <a:avLst/>
          </a:prstGeom>
        </p:spPr>
        <p:txBody>
          <a:bodyPr vert="horz" wrap="square" lIns="0" tIns="10782" rIns="0" bIns="0" rtlCol="0">
            <a:spAutoFit/>
          </a:bodyPr>
          <a:lstStyle/>
          <a:p>
            <a:pPr marL="7701">
              <a:spcBef>
                <a:spcPts val="85"/>
              </a:spcBef>
            </a:pPr>
            <a:r>
              <a:rPr sz="6064" b="1" spc="-30" dirty="0">
                <a:solidFill>
                  <a:srgbClr val="FFFFFF"/>
                </a:solidFill>
                <a:latin typeface="Arial Black" panose="020B0A04020102020204" pitchFamily="34" charset="0"/>
                <a:cs typeface="Arial" panose="020B0604020202020204" pitchFamily="34" charset="0"/>
              </a:rPr>
              <a:t>1</a:t>
            </a:r>
            <a:endParaRPr sz="6064" dirty="0">
              <a:latin typeface="Arial Black" panose="020B0A040201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F804B81-3DB9-D982-E272-BF2C166B190A}"/>
              </a:ext>
            </a:extLst>
          </p:cNvPr>
          <p:cNvPicPr>
            <a:picLocks noChangeAspect="1"/>
          </p:cNvPicPr>
          <p:nvPr/>
        </p:nvPicPr>
        <p:blipFill rotWithShape="1">
          <a:blip r:embed="rId6">
            <a:extLst>
              <a:ext uri="{28A0092B-C50C-407E-A947-70E740481C1C}">
                <a14:useLocalDpi xmlns:a14="http://schemas.microsoft.com/office/drawing/2010/main" val="0"/>
              </a:ext>
            </a:extLst>
          </a:blip>
          <a:srcRect l="-1187" t="-3261" r="75489" b="-1739"/>
          <a:stretch/>
        </p:blipFill>
        <p:spPr>
          <a:xfrm>
            <a:off x="985777" y="656535"/>
            <a:ext cx="766695" cy="970363"/>
          </a:xfrm>
          <a:prstGeom prst="rect">
            <a:avLst/>
          </a:prstGeom>
        </p:spPr>
      </p:pic>
      <p:sp>
        <p:nvSpPr>
          <p:cNvPr id="28" name="object 26">
            <a:extLst>
              <a:ext uri="{FF2B5EF4-FFF2-40B4-BE49-F238E27FC236}">
                <a16:creationId xmlns:a16="http://schemas.microsoft.com/office/drawing/2014/main" id="{228AA144-3C40-A48B-7FB4-6FB752679E57}"/>
              </a:ext>
            </a:extLst>
          </p:cNvPr>
          <p:cNvSpPr txBox="1">
            <a:spLocks/>
          </p:cNvSpPr>
          <p:nvPr/>
        </p:nvSpPr>
        <p:spPr>
          <a:xfrm>
            <a:off x="1784693" y="1220333"/>
            <a:ext cx="1629631" cy="288113"/>
          </a:xfrm>
          <a:prstGeom prst="rect">
            <a:avLst/>
          </a:prstGeom>
        </p:spPr>
        <p:txBody>
          <a:bodyPr vert="horz" wrap="square" lIns="0" tIns="8086" rIns="0" bIns="0" rtlCol="0">
            <a:spAutoFit/>
          </a:bodyPr>
          <a:lstStyle/>
          <a:p>
            <a:pPr>
              <a:spcBef>
                <a:spcPts val="64"/>
              </a:spcBef>
            </a:pPr>
            <a:r>
              <a:rPr lang="es-ES" sz="1819" b="1" spc="334" dirty="0">
                <a:solidFill>
                  <a:schemeClr val="bg2"/>
                </a:solidFill>
                <a:latin typeface="Cambria"/>
                <a:cs typeface="Cambria"/>
              </a:rPr>
              <a:t>CAYETANO</a:t>
            </a:r>
            <a:endParaRPr lang="es-ES" sz="1819" spc="334" dirty="0">
              <a:solidFill>
                <a:schemeClr val="bg2"/>
              </a:solidFill>
              <a:latin typeface="Cambria"/>
              <a:cs typeface="Cambria"/>
            </a:endParaRPr>
          </a:p>
        </p:txBody>
      </p:sp>
      <p:sp>
        <p:nvSpPr>
          <p:cNvPr id="31" name="object 26">
            <a:extLst>
              <a:ext uri="{FF2B5EF4-FFF2-40B4-BE49-F238E27FC236}">
                <a16:creationId xmlns:a16="http://schemas.microsoft.com/office/drawing/2014/main" id="{D2F46E5A-98D7-1717-D93D-8C087D0751F1}"/>
              </a:ext>
            </a:extLst>
          </p:cNvPr>
          <p:cNvSpPr txBox="1">
            <a:spLocks/>
          </p:cNvSpPr>
          <p:nvPr/>
        </p:nvSpPr>
        <p:spPr>
          <a:xfrm>
            <a:off x="1789492" y="742807"/>
            <a:ext cx="2273367" cy="306708"/>
          </a:xfrm>
          <a:prstGeom prst="rect">
            <a:avLst/>
          </a:prstGeom>
        </p:spPr>
        <p:txBody>
          <a:bodyPr vert="horz" wrap="square" lIns="0" tIns="8086" rIns="0" bIns="0" rtlCol="0">
            <a:spAutoFit/>
          </a:bodyPr>
          <a:lstStyle/>
          <a:p>
            <a:pPr>
              <a:spcBef>
                <a:spcPts val="64"/>
              </a:spcBef>
            </a:pPr>
            <a:r>
              <a:rPr lang="es-ES" sz="1940" b="1" spc="-6" dirty="0">
                <a:solidFill>
                  <a:srgbClr val="FFFFFF"/>
                </a:solidFill>
                <a:latin typeface="+mj-lt"/>
                <a:cs typeface="Cambria"/>
              </a:rPr>
              <a:t>SALUD PÚBLICA Y</a:t>
            </a:r>
          </a:p>
        </p:txBody>
      </p:sp>
      <p:sp>
        <p:nvSpPr>
          <p:cNvPr id="32" name="object 26">
            <a:extLst>
              <a:ext uri="{FF2B5EF4-FFF2-40B4-BE49-F238E27FC236}">
                <a16:creationId xmlns:a16="http://schemas.microsoft.com/office/drawing/2014/main" id="{AFD1589A-BEE9-F654-B525-B3A90C9BC910}"/>
              </a:ext>
            </a:extLst>
          </p:cNvPr>
          <p:cNvSpPr txBox="1">
            <a:spLocks/>
          </p:cNvSpPr>
          <p:nvPr/>
        </p:nvSpPr>
        <p:spPr>
          <a:xfrm>
            <a:off x="1789492" y="981570"/>
            <a:ext cx="2273367" cy="306708"/>
          </a:xfrm>
          <a:prstGeom prst="rect">
            <a:avLst/>
          </a:prstGeom>
        </p:spPr>
        <p:txBody>
          <a:bodyPr vert="horz" wrap="square" lIns="0" tIns="8086" rIns="0" bIns="0" rtlCol="0">
            <a:spAutoFit/>
          </a:bodyPr>
          <a:lstStyle/>
          <a:p>
            <a:pPr>
              <a:spcBef>
                <a:spcPts val="64"/>
              </a:spcBef>
            </a:pPr>
            <a:r>
              <a:rPr lang="es-ES" sz="1940" b="1" spc="-6" dirty="0">
                <a:solidFill>
                  <a:srgbClr val="FFFFFF"/>
                </a:solidFill>
                <a:latin typeface="+mj-lt"/>
                <a:cs typeface="Cambria"/>
              </a:rPr>
              <a:t>ADMINISTRACIÓN</a:t>
            </a:r>
            <a:endParaRPr lang="es-PE" sz="1940" b="1" spc="-6" dirty="0">
              <a:solidFill>
                <a:srgbClr val="FFFFFF"/>
              </a:solidFill>
              <a:latin typeface="+mj-lt"/>
              <a:cs typeface="Cambria"/>
            </a:endParaRPr>
          </a:p>
        </p:txBody>
      </p:sp>
      <p:sp>
        <p:nvSpPr>
          <p:cNvPr id="17" name="object 29"/>
          <p:cNvSpPr txBox="1"/>
          <p:nvPr/>
        </p:nvSpPr>
        <p:spPr>
          <a:xfrm>
            <a:off x="10539699" y="6542735"/>
            <a:ext cx="1019153" cy="269844"/>
          </a:xfrm>
          <a:prstGeom prst="rect">
            <a:avLst/>
          </a:prstGeom>
        </p:spPr>
        <p:txBody>
          <a:bodyPr vert="horz" wrap="square" lIns="0" tIns="8471" rIns="0" bIns="0" rtlCol="0">
            <a:spAutoFit/>
          </a:bodyPr>
          <a:lstStyle/>
          <a:p>
            <a:pPr algn="ctr">
              <a:lnSpc>
                <a:spcPct val="100000"/>
              </a:lnSpc>
            </a:pPr>
            <a:r>
              <a:rPr lang="es-PE" sz="1698" b="1" dirty="0">
                <a:solidFill>
                  <a:schemeClr val="bg1"/>
                </a:solidFill>
                <a:latin typeface="Arial" panose="020B0604020202020204" pitchFamily="34" charset="0"/>
                <a:cs typeface="Arial" panose="020B0604020202020204" pitchFamily="34" charset="0"/>
              </a:rPr>
              <a:t>sesión</a:t>
            </a:r>
          </a:p>
        </p:txBody>
      </p:sp>
    </p:spTree>
    <p:custDataLst>
      <p:tags r:id="rId1"/>
    </p:custDataLst>
    <p:extLst>
      <p:ext uri="{BB962C8B-B14F-4D97-AF65-F5344CB8AC3E}">
        <p14:creationId xmlns:p14="http://schemas.microsoft.com/office/powerpoint/2010/main" val="538735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1" name="object 621"/>
          <p:cNvSpPr txBox="1">
            <a:spLocks noGrp="1"/>
          </p:cNvSpPr>
          <p:nvPr>
            <p:ph type="title"/>
          </p:nvPr>
        </p:nvSpPr>
        <p:spPr>
          <a:xfrm>
            <a:off x="1514678" y="512076"/>
            <a:ext cx="9162642" cy="611009"/>
          </a:xfrm>
          <a:prstGeom prst="rect">
            <a:avLst/>
          </a:prstGeom>
        </p:spPr>
        <p:txBody>
          <a:bodyPr vert="horz" wrap="square" lIns="0" tIns="117420" rIns="0" bIns="0" rtlCol="0">
            <a:spAutoFit/>
          </a:bodyPr>
          <a:lstStyle/>
          <a:p>
            <a:pPr marL="7701">
              <a:spcBef>
                <a:spcPts val="79"/>
              </a:spcBef>
            </a:pPr>
            <a:r>
              <a:rPr lang="es-PE" sz="3200" dirty="0">
                <a:solidFill>
                  <a:schemeClr val="tx1"/>
                </a:solidFill>
                <a:latin typeface="+mj-lt"/>
              </a:rPr>
              <a:t>Título</a:t>
            </a:r>
            <a:endParaRPr sz="3200" dirty="0">
              <a:solidFill>
                <a:schemeClr val="tx1"/>
              </a:solidFill>
              <a:latin typeface="+mj-lt"/>
            </a:endParaRPr>
          </a:p>
        </p:txBody>
      </p:sp>
      <p:sp>
        <p:nvSpPr>
          <p:cNvPr id="622" name="object 622"/>
          <p:cNvSpPr/>
          <p:nvPr/>
        </p:nvSpPr>
        <p:spPr>
          <a:xfrm>
            <a:off x="3826461" y="1632979"/>
            <a:ext cx="155951" cy="155951"/>
          </a:xfrm>
          <a:custGeom>
            <a:avLst/>
            <a:gdLst/>
            <a:ahLst/>
            <a:cxnLst/>
            <a:rect l="l" t="t" r="r" b="b"/>
            <a:pathLst>
              <a:path w="257175" h="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tx1"/>
          </a:solidFill>
        </p:spPr>
        <p:txBody>
          <a:bodyPr wrap="square" lIns="0" tIns="0" rIns="0" bIns="0" rtlCol="0"/>
          <a:lstStyle/>
          <a:p>
            <a:endParaRPr/>
          </a:p>
        </p:txBody>
      </p:sp>
      <p:sp>
        <p:nvSpPr>
          <p:cNvPr id="623" name="object 623"/>
          <p:cNvSpPr txBox="1"/>
          <p:nvPr/>
        </p:nvSpPr>
        <p:spPr>
          <a:xfrm>
            <a:off x="2965158" y="5380236"/>
            <a:ext cx="587662" cy="502941"/>
          </a:xfrm>
          <a:prstGeom prst="rect">
            <a:avLst/>
          </a:prstGeom>
        </p:spPr>
        <p:txBody>
          <a:bodyPr vert="horz" wrap="square" lIns="0" tIns="10397" rIns="0" bIns="0" rtlCol="0">
            <a:spAutoFit/>
          </a:bodyPr>
          <a:lstStyle/>
          <a:p>
            <a:pPr marL="7701">
              <a:spcBef>
                <a:spcPts val="82"/>
              </a:spcBef>
            </a:pPr>
            <a:r>
              <a:rPr sz="3200" dirty="0">
                <a:solidFill>
                  <a:srgbClr val="231F1F"/>
                </a:solidFill>
                <a:latin typeface="+mj-lt"/>
                <a:cs typeface="Arial Black"/>
              </a:rPr>
              <a:t>04</a:t>
            </a:r>
            <a:endParaRPr sz="3200" dirty="0">
              <a:latin typeface="+mj-lt"/>
              <a:cs typeface="Arial Black"/>
            </a:endParaRPr>
          </a:p>
        </p:txBody>
      </p:sp>
      <p:sp>
        <p:nvSpPr>
          <p:cNvPr id="624" name="object 624"/>
          <p:cNvSpPr txBox="1"/>
          <p:nvPr/>
        </p:nvSpPr>
        <p:spPr>
          <a:xfrm>
            <a:off x="2985446" y="4282283"/>
            <a:ext cx="557117" cy="502941"/>
          </a:xfrm>
          <a:prstGeom prst="rect">
            <a:avLst/>
          </a:prstGeom>
        </p:spPr>
        <p:txBody>
          <a:bodyPr vert="horz" wrap="square" lIns="0" tIns="10397" rIns="0" bIns="0" rtlCol="0">
            <a:spAutoFit/>
          </a:bodyPr>
          <a:lstStyle/>
          <a:p>
            <a:pPr marL="7701">
              <a:spcBef>
                <a:spcPts val="82"/>
              </a:spcBef>
            </a:pPr>
            <a:r>
              <a:rPr sz="3200" dirty="0">
                <a:solidFill>
                  <a:srgbClr val="231F1F"/>
                </a:solidFill>
                <a:latin typeface="+mj-lt"/>
                <a:cs typeface="Arial Black"/>
              </a:rPr>
              <a:t>03</a:t>
            </a:r>
            <a:endParaRPr sz="3200" dirty="0">
              <a:latin typeface="+mj-lt"/>
              <a:cs typeface="Arial Black"/>
            </a:endParaRPr>
          </a:p>
        </p:txBody>
      </p:sp>
      <p:sp>
        <p:nvSpPr>
          <p:cNvPr id="625" name="object 625"/>
          <p:cNvSpPr txBox="1"/>
          <p:nvPr/>
        </p:nvSpPr>
        <p:spPr>
          <a:xfrm>
            <a:off x="2974309" y="3145750"/>
            <a:ext cx="565722" cy="502941"/>
          </a:xfrm>
          <a:prstGeom prst="rect">
            <a:avLst/>
          </a:prstGeom>
        </p:spPr>
        <p:txBody>
          <a:bodyPr vert="horz" wrap="square" lIns="0" tIns="10397" rIns="0" bIns="0" rtlCol="0">
            <a:spAutoFit/>
          </a:bodyPr>
          <a:lstStyle/>
          <a:p>
            <a:pPr marL="7701">
              <a:spcBef>
                <a:spcPts val="82"/>
              </a:spcBef>
            </a:pPr>
            <a:r>
              <a:rPr sz="3200" dirty="0">
                <a:solidFill>
                  <a:srgbClr val="231F1F"/>
                </a:solidFill>
                <a:latin typeface="+mj-lt"/>
                <a:cs typeface="Arial Black"/>
              </a:rPr>
              <a:t>02</a:t>
            </a:r>
            <a:endParaRPr sz="3200" dirty="0">
              <a:latin typeface="+mj-lt"/>
              <a:cs typeface="Arial Black"/>
            </a:endParaRPr>
          </a:p>
        </p:txBody>
      </p:sp>
      <p:sp>
        <p:nvSpPr>
          <p:cNvPr id="626" name="object 626"/>
          <p:cNvSpPr txBox="1"/>
          <p:nvPr/>
        </p:nvSpPr>
        <p:spPr>
          <a:xfrm>
            <a:off x="2987220" y="2022313"/>
            <a:ext cx="572855" cy="502941"/>
          </a:xfrm>
          <a:prstGeom prst="rect">
            <a:avLst/>
          </a:prstGeom>
        </p:spPr>
        <p:txBody>
          <a:bodyPr vert="horz" wrap="square" lIns="0" tIns="10397" rIns="0" bIns="0" rtlCol="0">
            <a:spAutoFit/>
          </a:bodyPr>
          <a:lstStyle/>
          <a:p>
            <a:pPr marL="7701">
              <a:spcBef>
                <a:spcPts val="82"/>
              </a:spcBef>
            </a:pPr>
            <a:r>
              <a:rPr sz="3200" dirty="0">
                <a:solidFill>
                  <a:schemeClr val="accent3"/>
                </a:solidFill>
                <a:latin typeface="+mj-lt"/>
                <a:cs typeface="Arial Black"/>
              </a:rPr>
              <a:t>01</a:t>
            </a:r>
          </a:p>
        </p:txBody>
      </p:sp>
      <p:sp>
        <p:nvSpPr>
          <p:cNvPr id="628" name="object 628"/>
          <p:cNvSpPr/>
          <p:nvPr/>
        </p:nvSpPr>
        <p:spPr>
          <a:xfrm>
            <a:off x="5727529" y="1905315"/>
            <a:ext cx="667317" cy="667317"/>
          </a:xfrm>
          <a:custGeom>
            <a:avLst/>
            <a:gdLst/>
            <a:ahLst/>
            <a:cxnLst/>
            <a:rect l="l" t="t" r="r" b="b"/>
            <a:pathLst>
              <a:path w="1100454" h="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p:spPr>
        <p:txBody>
          <a:bodyPr wrap="square" lIns="0" tIns="0" rIns="0" bIns="0" rtlCol="0"/>
          <a:lstStyle/>
          <a:p>
            <a:endParaRPr/>
          </a:p>
        </p:txBody>
      </p:sp>
      <p:sp>
        <p:nvSpPr>
          <p:cNvPr id="629" name="object 629"/>
          <p:cNvSpPr/>
          <p:nvPr/>
        </p:nvSpPr>
        <p:spPr>
          <a:xfrm>
            <a:off x="5843621" y="2047961"/>
            <a:ext cx="435123" cy="435123"/>
          </a:xfrm>
          <a:custGeom>
            <a:avLst/>
            <a:gdLst/>
            <a:ahLst/>
            <a:cxnLst/>
            <a:rect l="l" t="t" r="r" b="b"/>
            <a:pathLst>
              <a:path w="717550" h="717550">
                <a:moveTo>
                  <a:pt x="85432" y="210070"/>
                </a:moveTo>
                <a:lnTo>
                  <a:pt x="0" y="210070"/>
                </a:lnTo>
                <a:lnTo>
                  <a:pt x="0" y="252082"/>
                </a:lnTo>
                <a:lnTo>
                  <a:pt x="85432" y="252082"/>
                </a:lnTo>
                <a:lnTo>
                  <a:pt x="85432" y="210070"/>
                </a:lnTo>
                <a:close/>
              </a:path>
              <a:path w="717550" h="717550">
                <a:moveTo>
                  <a:pt x="115811" y="375907"/>
                </a:moveTo>
                <a:lnTo>
                  <a:pt x="97015" y="338340"/>
                </a:lnTo>
                <a:lnTo>
                  <a:pt x="13004" y="380339"/>
                </a:lnTo>
                <a:lnTo>
                  <a:pt x="31788" y="417918"/>
                </a:lnTo>
                <a:lnTo>
                  <a:pt x="115811" y="375907"/>
                </a:lnTo>
                <a:close/>
              </a:path>
              <a:path w="717550" h="717550">
                <a:moveTo>
                  <a:pt x="115824" y="86245"/>
                </a:moveTo>
                <a:lnTo>
                  <a:pt x="31800" y="44234"/>
                </a:lnTo>
                <a:lnTo>
                  <a:pt x="13017" y="81813"/>
                </a:lnTo>
                <a:lnTo>
                  <a:pt x="97028" y="123825"/>
                </a:lnTo>
                <a:lnTo>
                  <a:pt x="115824" y="86245"/>
                </a:lnTo>
                <a:close/>
              </a:path>
              <a:path w="717550" h="717550">
                <a:moveTo>
                  <a:pt x="421525" y="675017"/>
                </a:moveTo>
                <a:lnTo>
                  <a:pt x="295490" y="675017"/>
                </a:lnTo>
                <a:lnTo>
                  <a:pt x="295490" y="717029"/>
                </a:lnTo>
                <a:lnTo>
                  <a:pt x="421525" y="717029"/>
                </a:lnTo>
                <a:lnTo>
                  <a:pt x="421525" y="675017"/>
                </a:lnTo>
                <a:close/>
              </a:path>
              <a:path w="717550" h="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w="717550" h="717550">
                <a:moveTo>
                  <a:pt x="704024" y="380365"/>
                </a:moveTo>
                <a:lnTo>
                  <a:pt x="620001" y="338353"/>
                </a:lnTo>
                <a:lnTo>
                  <a:pt x="601205" y="375932"/>
                </a:lnTo>
                <a:lnTo>
                  <a:pt x="685241" y="417944"/>
                </a:lnTo>
                <a:lnTo>
                  <a:pt x="704024" y="380365"/>
                </a:lnTo>
                <a:close/>
              </a:path>
              <a:path w="717550" h="717550">
                <a:moveTo>
                  <a:pt x="704037" y="81800"/>
                </a:moveTo>
                <a:lnTo>
                  <a:pt x="685241" y="44221"/>
                </a:lnTo>
                <a:lnTo>
                  <a:pt x="601218" y="86245"/>
                </a:lnTo>
                <a:lnTo>
                  <a:pt x="620014" y="123812"/>
                </a:lnTo>
                <a:lnTo>
                  <a:pt x="704037" y="81800"/>
                </a:lnTo>
                <a:close/>
              </a:path>
              <a:path w="717550" h="717550">
                <a:moveTo>
                  <a:pt x="717029" y="210070"/>
                </a:moveTo>
                <a:lnTo>
                  <a:pt x="631609" y="210070"/>
                </a:lnTo>
                <a:lnTo>
                  <a:pt x="631609" y="252082"/>
                </a:lnTo>
                <a:lnTo>
                  <a:pt x="717029" y="252082"/>
                </a:lnTo>
                <a:lnTo>
                  <a:pt x="717029" y="210070"/>
                </a:lnTo>
                <a:close/>
              </a:path>
            </a:pathLst>
          </a:custGeom>
          <a:solidFill>
            <a:schemeClr val="bg1"/>
          </a:solidFill>
        </p:spPr>
        <p:txBody>
          <a:bodyPr wrap="square" lIns="0" tIns="0" rIns="0" bIns="0" rtlCol="0"/>
          <a:lstStyle/>
          <a:p>
            <a:endParaRPr/>
          </a:p>
        </p:txBody>
      </p:sp>
      <p:sp>
        <p:nvSpPr>
          <p:cNvPr id="630" name="object 630"/>
          <p:cNvSpPr/>
          <p:nvPr/>
        </p:nvSpPr>
        <p:spPr>
          <a:xfrm>
            <a:off x="5713034" y="3036302"/>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2" name="object 632"/>
          <p:cNvSpPr/>
          <p:nvPr/>
        </p:nvSpPr>
        <p:spPr>
          <a:xfrm>
            <a:off x="5822728" y="3145750"/>
            <a:ext cx="447830" cy="448215"/>
          </a:xfrm>
          <a:custGeom>
            <a:avLst/>
            <a:gdLst/>
            <a:ahLst/>
            <a:cxnLst/>
            <a:rect l="l" t="t" r="r" b="b"/>
            <a:pathLst>
              <a:path w="738504" h="739139">
                <a:moveTo>
                  <a:pt x="131178" y="175082"/>
                </a:moveTo>
                <a:lnTo>
                  <a:pt x="0" y="175082"/>
                </a:lnTo>
                <a:lnTo>
                  <a:pt x="0" y="218325"/>
                </a:lnTo>
                <a:lnTo>
                  <a:pt x="131178" y="218325"/>
                </a:lnTo>
                <a:lnTo>
                  <a:pt x="131178" y="175082"/>
                </a:lnTo>
                <a:close/>
              </a:path>
              <a:path w="738504" h="739139">
                <a:moveTo>
                  <a:pt x="162610" y="316839"/>
                </a:moveTo>
                <a:lnTo>
                  <a:pt x="144322" y="277647"/>
                </a:lnTo>
                <a:lnTo>
                  <a:pt x="26733" y="332473"/>
                </a:lnTo>
                <a:lnTo>
                  <a:pt x="45021" y="371678"/>
                </a:lnTo>
                <a:lnTo>
                  <a:pt x="162610" y="316839"/>
                </a:lnTo>
                <a:close/>
              </a:path>
              <a:path w="738504" h="739139">
                <a:moveTo>
                  <a:pt x="162610" y="76581"/>
                </a:moveTo>
                <a:lnTo>
                  <a:pt x="45021" y="21755"/>
                </a:lnTo>
                <a:lnTo>
                  <a:pt x="26746" y="60947"/>
                </a:lnTo>
                <a:lnTo>
                  <a:pt x="144335" y="115773"/>
                </a:lnTo>
                <a:lnTo>
                  <a:pt x="162610" y="76581"/>
                </a:lnTo>
                <a:close/>
              </a:path>
              <a:path w="738504" h="739139">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w="738504" h="739139">
                <a:moveTo>
                  <a:pt x="711365" y="332486"/>
                </a:moveTo>
                <a:lnTo>
                  <a:pt x="593775" y="277660"/>
                </a:lnTo>
                <a:lnTo>
                  <a:pt x="575500" y="316852"/>
                </a:lnTo>
                <a:lnTo>
                  <a:pt x="693089" y="371690"/>
                </a:lnTo>
                <a:lnTo>
                  <a:pt x="711365" y="332486"/>
                </a:lnTo>
                <a:close/>
              </a:path>
              <a:path w="738504" h="739139">
                <a:moveTo>
                  <a:pt x="711377" y="60934"/>
                </a:moveTo>
                <a:lnTo>
                  <a:pt x="693102" y="21742"/>
                </a:lnTo>
                <a:lnTo>
                  <a:pt x="575513" y="76581"/>
                </a:lnTo>
                <a:lnTo>
                  <a:pt x="593775" y="115773"/>
                </a:lnTo>
                <a:lnTo>
                  <a:pt x="711377" y="60934"/>
                </a:lnTo>
                <a:close/>
              </a:path>
              <a:path w="738504" h="739139">
                <a:moveTo>
                  <a:pt x="738124" y="175082"/>
                </a:moveTo>
                <a:lnTo>
                  <a:pt x="606933" y="175082"/>
                </a:lnTo>
                <a:lnTo>
                  <a:pt x="606933" y="218325"/>
                </a:lnTo>
                <a:lnTo>
                  <a:pt x="738124" y="218325"/>
                </a:lnTo>
                <a:lnTo>
                  <a:pt x="738124" y="175082"/>
                </a:lnTo>
                <a:close/>
              </a:path>
            </a:pathLst>
          </a:custGeom>
          <a:solidFill>
            <a:schemeClr val="tx1"/>
          </a:solidFill>
        </p:spPr>
        <p:txBody>
          <a:bodyPr wrap="square" lIns="0" tIns="0" rIns="0" bIns="0" rtlCol="0"/>
          <a:lstStyle/>
          <a:p>
            <a:endParaRPr/>
          </a:p>
        </p:txBody>
      </p:sp>
      <p:sp>
        <p:nvSpPr>
          <p:cNvPr id="633" name="object 633"/>
          <p:cNvSpPr/>
          <p:nvPr/>
        </p:nvSpPr>
        <p:spPr>
          <a:xfrm>
            <a:off x="5713034" y="4123790"/>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4" name="object 634"/>
          <p:cNvSpPr/>
          <p:nvPr/>
        </p:nvSpPr>
        <p:spPr>
          <a:xfrm>
            <a:off x="5837450" y="4248215"/>
            <a:ext cx="418180" cy="418180"/>
          </a:xfrm>
          <a:custGeom>
            <a:avLst/>
            <a:gdLst/>
            <a:ahLst/>
            <a:cxnLst/>
            <a:rect l="l" t="t" r="r" b="b"/>
            <a:pathLst>
              <a:path w="689609" h="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w="689609" h="689609">
                <a:moveTo>
                  <a:pt x="162968" y="467661"/>
                </a:moveTo>
                <a:lnTo>
                  <a:pt x="122561" y="467661"/>
                </a:lnTo>
                <a:lnTo>
                  <a:pt x="122561" y="649153"/>
                </a:lnTo>
                <a:lnTo>
                  <a:pt x="162968" y="649153"/>
                </a:lnTo>
                <a:lnTo>
                  <a:pt x="162968" y="467661"/>
                </a:lnTo>
                <a:close/>
              </a:path>
              <a:path w="689609" h="689609">
                <a:moveTo>
                  <a:pt x="389692" y="352764"/>
                </a:moveTo>
                <a:lnTo>
                  <a:pt x="284179" y="352764"/>
                </a:lnTo>
                <a:lnTo>
                  <a:pt x="284179" y="649153"/>
                </a:lnTo>
                <a:lnTo>
                  <a:pt x="324576" y="649153"/>
                </a:lnTo>
                <a:lnTo>
                  <a:pt x="324576" y="354690"/>
                </a:lnTo>
                <a:lnTo>
                  <a:pt x="392282" y="354690"/>
                </a:lnTo>
                <a:lnTo>
                  <a:pt x="389692" y="352764"/>
                </a:lnTo>
                <a:close/>
              </a:path>
              <a:path w="689609" h="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w="689609" h="689609">
                <a:moveTo>
                  <a:pt x="689560" y="329476"/>
                </a:moveTo>
                <a:lnTo>
                  <a:pt x="608756" y="329476"/>
                </a:lnTo>
                <a:lnTo>
                  <a:pt x="608756" y="649153"/>
                </a:lnTo>
                <a:lnTo>
                  <a:pt x="649163" y="649153"/>
                </a:lnTo>
                <a:lnTo>
                  <a:pt x="649163" y="353151"/>
                </a:lnTo>
                <a:lnTo>
                  <a:pt x="689560" y="353151"/>
                </a:lnTo>
                <a:lnTo>
                  <a:pt x="689560" y="329476"/>
                </a:lnTo>
                <a:close/>
              </a:path>
              <a:path w="689609" h="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w="689609" h="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w="689609" h="689609">
                <a:moveTo>
                  <a:pt x="689560" y="353151"/>
                </a:moveTo>
                <a:lnTo>
                  <a:pt x="649163" y="353151"/>
                </a:lnTo>
                <a:lnTo>
                  <a:pt x="689560" y="393548"/>
                </a:lnTo>
                <a:lnTo>
                  <a:pt x="689560" y="353151"/>
                </a:lnTo>
                <a:close/>
              </a:path>
              <a:path w="689609" h="689609">
                <a:moveTo>
                  <a:pt x="305247" y="188926"/>
                </a:moveTo>
                <a:lnTo>
                  <a:pt x="40407" y="377182"/>
                </a:lnTo>
                <a:lnTo>
                  <a:pt x="110148" y="377182"/>
                </a:lnTo>
                <a:lnTo>
                  <a:pt x="304702" y="238872"/>
                </a:lnTo>
                <a:lnTo>
                  <a:pt x="372410" y="238872"/>
                </a:lnTo>
                <a:lnTo>
                  <a:pt x="305247" y="188926"/>
                </a:lnTo>
                <a:close/>
              </a:path>
              <a:path w="689609" h="689609">
                <a:moveTo>
                  <a:pt x="372410" y="238872"/>
                </a:moveTo>
                <a:lnTo>
                  <a:pt x="304702" y="238872"/>
                </a:lnTo>
                <a:lnTo>
                  <a:pt x="465504" y="358460"/>
                </a:lnTo>
                <a:lnTo>
                  <a:pt x="518759" y="305205"/>
                </a:lnTo>
                <a:lnTo>
                  <a:pt x="461608" y="305205"/>
                </a:lnTo>
                <a:lnTo>
                  <a:pt x="372410" y="238872"/>
                </a:lnTo>
                <a:close/>
              </a:path>
              <a:path w="689609" h="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w="689609" h="689609">
                <a:moveTo>
                  <a:pt x="689560" y="203365"/>
                </a:moveTo>
                <a:lnTo>
                  <a:pt x="649163" y="203365"/>
                </a:lnTo>
                <a:lnTo>
                  <a:pt x="649163" y="296001"/>
                </a:lnTo>
                <a:lnTo>
                  <a:pt x="689560" y="296001"/>
                </a:lnTo>
                <a:lnTo>
                  <a:pt x="689560" y="203365"/>
                </a:lnTo>
                <a:close/>
              </a:path>
            </a:pathLst>
          </a:custGeom>
          <a:solidFill>
            <a:schemeClr val="tx1"/>
          </a:solidFill>
        </p:spPr>
        <p:txBody>
          <a:bodyPr wrap="square" lIns="0" tIns="0" rIns="0" bIns="0" rtlCol="0"/>
          <a:lstStyle/>
          <a:p>
            <a:endParaRPr/>
          </a:p>
        </p:txBody>
      </p:sp>
      <p:sp>
        <p:nvSpPr>
          <p:cNvPr id="635" name="object 635"/>
          <p:cNvSpPr/>
          <p:nvPr/>
        </p:nvSpPr>
        <p:spPr>
          <a:xfrm>
            <a:off x="5742034" y="5283778"/>
            <a:ext cx="667317" cy="667317"/>
          </a:xfrm>
          <a:custGeom>
            <a:avLst/>
            <a:gdLst/>
            <a:ahLst/>
            <a:cxnLst/>
            <a:rect l="l" t="t" r="r" b="b"/>
            <a:pathLst>
              <a:path w="1100454" h="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6" name="object 636"/>
          <p:cNvSpPr/>
          <p:nvPr/>
        </p:nvSpPr>
        <p:spPr>
          <a:xfrm>
            <a:off x="5857383" y="5369082"/>
            <a:ext cx="436278" cy="496733"/>
          </a:xfrm>
          <a:custGeom>
            <a:avLst/>
            <a:gdLst/>
            <a:ahLst/>
            <a:cxnLst/>
            <a:rect l="l" t="t" r="r" b="b"/>
            <a:pathLst>
              <a:path w="719454" h="819150">
                <a:moveTo>
                  <a:pt x="143891" y="433285"/>
                </a:moveTo>
                <a:lnTo>
                  <a:pt x="95923" y="433285"/>
                </a:lnTo>
                <a:lnTo>
                  <a:pt x="95923" y="481241"/>
                </a:lnTo>
                <a:lnTo>
                  <a:pt x="143891" y="481241"/>
                </a:lnTo>
                <a:lnTo>
                  <a:pt x="143891" y="433285"/>
                </a:lnTo>
                <a:close/>
              </a:path>
              <a:path w="719454" h="819150">
                <a:moveTo>
                  <a:pt x="224066" y="626833"/>
                </a:moveTo>
                <a:lnTo>
                  <a:pt x="190157" y="592924"/>
                </a:lnTo>
                <a:lnTo>
                  <a:pt x="156235" y="626833"/>
                </a:lnTo>
                <a:lnTo>
                  <a:pt x="190157" y="660755"/>
                </a:lnTo>
                <a:lnTo>
                  <a:pt x="224066" y="626833"/>
                </a:lnTo>
                <a:close/>
              </a:path>
              <a:path w="719454" h="819150">
                <a:moveTo>
                  <a:pt x="224066" y="287680"/>
                </a:moveTo>
                <a:lnTo>
                  <a:pt x="190157" y="253771"/>
                </a:lnTo>
                <a:lnTo>
                  <a:pt x="156235" y="287680"/>
                </a:lnTo>
                <a:lnTo>
                  <a:pt x="190157" y="321602"/>
                </a:lnTo>
                <a:lnTo>
                  <a:pt x="224066" y="287680"/>
                </a:lnTo>
                <a:close/>
              </a:path>
              <a:path w="719454" h="819150">
                <a:moveTo>
                  <a:pt x="383705" y="673100"/>
                </a:moveTo>
                <a:lnTo>
                  <a:pt x="335749" y="673100"/>
                </a:lnTo>
                <a:lnTo>
                  <a:pt x="335749" y="721055"/>
                </a:lnTo>
                <a:lnTo>
                  <a:pt x="383705" y="721055"/>
                </a:lnTo>
                <a:lnTo>
                  <a:pt x="383705" y="673100"/>
                </a:lnTo>
                <a:close/>
              </a:path>
              <a:path w="719454" h="819150">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w="719454" h="819150">
                <a:moveTo>
                  <a:pt x="563219" y="626846"/>
                </a:moveTo>
                <a:lnTo>
                  <a:pt x="529310" y="592924"/>
                </a:lnTo>
                <a:lnTo>
                  <a:pt x="495388" y="626846"/>
                </a:lnTo>
                <a:lnTo>
                  <a:pt x="529310" y="660755"/>
                </a:lnTo>
                <a:lnTo>
                  <a:pt x="563219" y="626846"/>
                </a:lnTo>
                <a:close/>
              </a:path>
              <a:path w="719454" h="819150">
                <a:moveTo>
                  <a:pt x="563219" y="287693"/>
                </a:moveTo>
                <a:lnTo>
                  <a:pt x="529310" y="253758"/>
                </a:lnTo>
                <a:lnTo>
                  <a:pt x="495388" y="287693"/>
                </a:lnTo>
                <a:lnTo>
                  <a:pt x="529310" y="321602"/>
                </a:lnTo>
                <a:lnTo>
                  <a:pt x="563219" y="287693"/>
                </a:lnTo>
                <a:close/>
              </a:path>
              <a:path w="719454" h="819150">
                <a:moveTo>
                  <a:pt x="623531" y="433285"/>
                </a:moveTo>
                <a:lnTo>
                  <a:pt x="575564" y="433285"/>
                </a:lnTo>
                <a:lnTo>
                  <a:pt x="575564" y="481241"/>
                </a:lnTo>
                <a:lnTo>
                  <a:pt x="623531" y="481241"/>
                </a:lnTo>
                <a:lnTo>
                  <a:pt x="623531" y="433285"/>
                </a:lnTo>
                <a:close/>
              </a:path>
              <a:path w="719454" h="819150">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tx1"/>
          </a:solidFill>
        </p:spPr>
        <p:txBody>
          <a:bodyPr wrap="square" lIns="0" tIns="0" rIns="0" bIns="0" rtlCol="0"/>
          <a:lstStyle/>
          <a:p>
            <a:endParaRPr/>
          </a:p>
        </p:txBody>
      </p:sp>
      <p:sp>
        <p:nvSpPr>
          <p:cNvPr id="671" name="object 671"/>
          <p:cNvSpPr/>
          <p:nvPr/>
        </p:nvSpPr>
        <p:spPr>
          <a:xfrm>
            <a:off x="3904325" y="1710843"/>
            <a:ext cx="0" cy="4269211"/>
          </a:xfrm>
          <a:custGeom>
            <a:avLst/>
            <a:gdLst/>
            <a:ahLst/>
            <a:cxnLst/>
            <a:rect l="l" t="t" r="r" b="b"/>
            <a:pathLst>
              <a:path h="7040245">
                <a:moveTo>
                  <a:pt x="0" y="0"/>
                </a:moveTo>
                <a:lnTo>
                  <a:pt x="0" y="7039817"/>
                </a:lnTo>
              </a:path>
            </a:pathLst>
          </a:custGeom>
          <a:solidFill>
            <a:srgbClr val="231F1F"/>
          </a:solidFill>
        </p:spPr>
        <p:txBody>
          <a:bodyPr wrap="square" lIns="0" tIns="0" rIns="0" bIns="0" rtlCol="0"/>
          <a:lstStyle/>
          <a:p>
            <a:endParaRPr/>
          </a:p>
        </p:txBody>
      </p:sp>
      <p:sp>
        <p:nvSpPr>
          <p:cNvPr id="672" name="object 672"/>
          <p:cNvSpPr/>
          <p:nvPr/>
        </p:nvSpPr>
        <p:spPr>
          <a:xfrm>
            <a:off x="3904325" y="1710843"/>
            <a:ext cx="0" cy="4269211"/>
          </a:xfrm>
          <a:custGeom>
            <a:avLst/>
            <a:gdLst/>
            <a:ahLst/>
            <a:cxnLst/>
            <a:rect l="l" t="t" r="r" b="b"/>
            <a:pathLst>
              <a:path h="7040245">
                <a:moveTo>
                  <a:pt x="0" y="0"/>
                </a:moveTo>
                <a:lnTo>
                  <a:pt x="0" y="7039817"/>
                </a:lnTo>
              </a:path>
            </a:pathLst>
          </a:custGeom>
          <a:ln w="12700">
            <a:solidFill>
              <a:schemeClr val="tx1"/>
            </a:solidFill>
          </a:ln>
        </p:spPr>
        <p:txBody>
          <a:bodyPr wrap="square" lIns="0" tIns="0" rIns="0" bIns="0" rtlCol="0"/>
          <a:lstStyle/>
          <a:p>
            <a:endParaRPr/>
          </a:p>
        </p:txBody>
      </p:sp>
      <p:pic>
        <p:nvPicPr>
          <p:cNvPr id="683" name="object 641"/>
          <p:cNvPicPr/>
          <p:nvPr/>
        </p:nvPicPr>
        <p:blipFill>
          <a:blip r:embed="rId3" cstate="print"/>
          <a:stretch>
            <a:fillRect/>
          </a:stretch>
        </p:blipFill>
        <p:spPr>
          <a:xfrm>
            <a:off x="10970536" y="417168"/>
            <a:ext cx="609549" cy="851572"/>
          </a:xfrm>
          <a:prstGeom prst="rect">
            <a:avLst/>
          </a:prstGeom>
        </p:spPr>
      </p:pic>
      <p:sp>
        <p:nvSpPr>
          <p:cNvPr id="2" name="Elipse 1"/>
          <p:cNvSpPr/>
          <p:nvPr/>
        </p:nvSpPr>
        <p:spPr>
          <a:xfrm>
            <a:off x="6000332" y="3302003"/>
            <a:ext cx="92415" cy="924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4" name="Grupo 43"/>
          <p:cNvGrpSpPr/>
          <p:nvPr/>
        </p:nvGrpSpPr>
        <p:grpSpPr>
          <a:xfrm>
            <a:off x="6762032" y="1857937"/>
            <a:ext cx="2282153" cy="706739"/>
            <a:chOff x="6261708" y="3859168"/>
            <a:chExt cx="3763439" cy="1165465"/>
          </a:xfrm>
        </p:grpSpPr>
        <p:sp>
          <p:nvSpPr>
            <p:cNvPr id="45" name="object 648"/>
            <p:cNvSpPr/>
            <p:nvPr/>
          </p:nvSpPr>
          <p:spPr>
            <a:xfrm>
              <a:off x="6261708" y="3904729"/>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6" name="object 648"/>
            <p:cNvSpPr/>
            <p:nvPr/>
          </p:nvSpPr>
          <p:spPr>
            <a:xfrm>
              <a:off x="6318347" y="3859168"/>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47" name="Grupo 46"/>
          <p:cNvGrpSpPr/>
          <p:nvPr/>
        </p:nvGrpSpPr>
        <p:grpSpPr>
          <a:xfrm>
            <a:off x="6762032" y="3013131"/>
            <a:ext cx="2282153" cy="706739"/>
            <a:chOff x="6261708" y="5567445"/>
            <a:chExt cx="3763439" cy="1165465"/>
          </a:xfrm>
        </p:grpSpPr>
        <p:sp>
          <p:nvSpPr>
            <p:cNvPr id="48" name="object 649"/>
            <p:cNvSpPr/>
            <p:nvPr/>
          </p:nvSpPr>
          <p:spPr>
            <a:xfrm>
              <a:off x="6261708" y="5613006"/>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9" name="object 649"/>
            <p:cNvSpPr/>
            <p:nvPr/>
          </p:nvSpPr>
          <p:spPr>
            <a:xfrm>
              <a:off x="6318347" y="5567445"/>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0" name="object 619"/>
          <p:cNvSpPr txBox="1"/>
          <p:nvPr/>
        </p:nvSpPr>
        <p:spPr>
          <a:xfrm>
            <a:off x="6696701" y="2052245"/>
            <a:ext cx="2459754" cy="316459"/>
          </a:xfrm>
          <a:prstGeom prst="rect">
            <a:avLst/>
          </a:prstGeom>
        </p:spPr>
        <p:txBody>
          <a:bodyPr vert="horz" wrap="square" lIns="0" tIns="8471" rIns="0" bIns="0" rtlCol="0">
            <a:spAutoFit/>
          </a:bodyPr>
          <a:lstStyle/>
          <a:p>
            <a:pPr algn="ctr" rtl="0">
              <a:buClr>
                <a:srgbClr val="000000"/>
              </a:buClr>
              <a:buSzPts val="5400"/>
            </a:pPr>
            <a:r>
              <a:rPr lang="es-PE" sz="2001" dirty="0">
                <a:solidFill>
                  <a:srgbClr val="231F1F"/>
                </a:solidFill>
                <a:latin typeface="+mn-lt"/>
                <a:ea typeface="Work Sans ExtraBold"/>
                <a:cs typeface="Arial" panose="020B0604020202020204" pitchFamily="34" charset="0"/>
                <a:sym typeface="Work Sans ExtraBold"/>
              </a:rPr>
              <a:t>Nominal</a:t>
            </a:r>
          </a:p>
        </p:txBody>
      </p:sp>
      <p:sp>
        <p:nvSpPr>
          <p:cNvPr id="51" name="object 619"/>
          <p:cNvSpPr txBox="1"/>
          <p:nvPr/>
        </p:nvSpPr>
        <p:spPr>
          <a:xfrm>
            <a:off x="6739368" y="3207439"/>
            <a:ext cx="2459754" cy="316459"/>
          </a:xfrm>
          <a:prstGeom prst="rect">
            <a:avLst/>
          </a:prstGeom>
        </p:spPr>
        <p:txBody>
          <a:bodyPr vert="horz" wrap="square" lIns="0" tIns="8471" rIns="0" bIns="0" rtlCol="0">
            <a:spAutoFit/>
          </a:bodyPr>
          <a:lstStyle/>
          <a:p>
            <a:pPr algn="ctr" rtl="0">
              <a:buClr>
                <a:srgbClr val="000000"/>
              </a:buClr>
              <a:buSzPts val="5400"/>
            </a:pPr>
            <a:r>
              <a:rPr lang="es-PE" sz="2001" dirty="0">
                <a:solidFill>
                  <a:srgbClr val="231F1F"/>
                </a:solidFill>
                <a:latin typeface="+mn-lt"/>
                <a:ea typeface="Work Sans ExtraBold"/>
                <a:cs typeface="Arial" panose="020B0604020202020204" pitchFamily="34" charset="0"/>
                <a:sym typeface="Work Sans ExtraBold"/>
              </a:rPr>
              <a:t>Ordinal</a:t>
            </a:r>
          </a:p>
        </p:txBody>
      </p:sp>
      <p:grpSp>
        <p:nvGrpSpPr>
          <p:cNvPr id="52" name="Grupo 51"/>
          <p:cNvGrpSpPr/>
          <p:nvPr/>
        </p:nvGrpSpPr>
        <p:grpSpPr>
          <a:xfrm>
            <a:off x="6762032" y="4086394"/>
            <a:ext cx="2282153" cy="706739"/>
            <a:chOff x="6261708" y="7272166"/>
            <a:chExt cx="3763439" cy="1165465"/>
          </a:xfrm>
        </p:grpSpPr>
        <p:sp>
          <p:nvSpPr>
            <p:cNvPr id="53" name="object 648"/>
            <p:cNvSpPr/>
            <p:nvPr/>
          </p:nvSpPr>
          <p:spPr>
            <a:xfrm>
              <a:off x="6261708" y="7317727"/>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4" name="object 648"/>
            <p:cNvSpPr/>
            <p:nvPr/>
          </p:nvSpPr>
          <p:spPr>
            <a:xfrm>
              <a:off x="6318347" y="7272166"/>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55" name="Grupo 54"/>
          <p:cNvGrpSpPr/>
          <p:nvPr/>
        </p:nvGrpSpPr>
        <p:grpSpPr>
          <a:xfrm>
            <a:off x="6762032" y="5217480"/>
            <a:ext cx="2282153" cy="706739"/>
            <a:chOff x="6261708" y="8985010"/>
            <a:chExt cx="3763439" cy="1165465"/>
          </a:xfrm>
        </p:grpSpPr>
        <p:sp>
          <p:nvSpPr>
            <p:cNvPr id="56" name="object 649"/>
            <p:cNvSpPr/>
            <p:nvPr/>
          </p:nvSpPr>
          <p:spPr>
            <a:xfrm>
              <a:off x="6261708" y="9030571"/>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7" name="object 649"/>
            <p:cNvSpPr/>
            <p:nvPr/>
          </p:nvSpPr>
          <p:spPr>
            <a:xfrm>
              <a:off x="6318347" y="8985010"/>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8" name="object 619"/>
          <p:cNvSpPr txBox="1"/>
          <p:nvPr/>
        </p:nvSpPr>
        <p:spPr>
          <a:xfrm>
            <a:off x="6696701" y="4280702"/>
            <a:ext cx="2459754" cy="316459"/>
          </a:xfrm>
          <a:prstGeom prst="rect">
            <a:avLst/>
          </a:prstGeom>
        </p:spPr>
        <p:txBody>
          <a:bodyPr vert="horz" wrap="square" lIns="0" tIns="8471" rIns="0" bIns="0" rtlCol="0">
            <a:spAutoFit/>
          </a:bodyPr>
          <a:lstStyle/>
          <a:p>
            <a:pPr algn="ctr" rtl="0">
              <a:buClr>
                <a:srgbClr val="000000"/>
              </a:buClr>
              <a:buSzPts val="5400"/>
            </a:pPr>
            <a:r>
              <a:rPr lang="es-PE" sz="2001" dirty="0">
                <a:solidFill>
                  <a:srgbClr val="231F1F"/>
                </a:solidFill>
                <a:latin typeface="+mn-lt"/>
                <a:ea typeface="Work Sans ExtraBold"/>
                <a:cs typeface="Arial" panose="020B0604020202020204" pitchFamily="34" charset="0"/>
                <a:sym typeface="Work Sans ExtraBold"/>
              </a:rPr>
              <a:t>Intervalo</a:t>
            </a:r>
          </a:p>
        </p:txBody>
      </p:sp>
      <p:sp>
        <p:nvSpPr>
          <p:cNvPr id="59" name="object 619"/>
          <p:cNvSpPr txBox="1"/>
          <p:nvPr/>
        </p:nvSpPr>
        <p:spPr>
          <a:xfrm>
            <a:off x="6739368" y="5411788"/>
            <a:ext cx="2459754" cy="316459"/>
          </a:xfrm>
          <a:prstGeom prst="rect">
            <a:avLst/>
          </a:prstGeom>
        </p:spPr>
        <p:txBody>
          <a:bodyPr vert="horz" wrap="square" lIns="0" tIns="8471" rIns="0" bIns="0" rtlCol="0">
            <a:spAutoFit/>
          </a:bodyPr>
          <a:lstStyle/>
          <a:p>
            <a:pPr algn="ctr" rtl="0">
              <a:buClr>
                <a:srgbClr val="000000"/>
              </a:buClr>
              <a:buSzPts val="5400"/>
            </a:pPr>
            <a:r>
              <a:rPr lang="es-PE" sz="2001" dirty="0">
                <a:solidFill>
                  <a:srgbClr val="231F1F"/>
                </a:solidFill>
                <a:latin typeface="+mn-lt"/>
                <a:ea typeface="Work Sans ExtraBold"/>
                <a:cs typeface="Arial" panose="020B0604020202020204" pitchFamily="34" charset="0"/>
                <a:sym typeface="Work Sans ExtraBold"/>
              </a:rPr>
              <a:t>Razón</a:t>
            </a:r>
          </a:p>
        </p:txBody>
      </p:sp>
      <p:grpSp>
        <p:nvGrpSpPr>
          <p:cNvPr id="62" name="Grupo 61"/>
          <p:cNvGrpSpPr/>
          <p:nvPr/>
        </p:nvGrpSpPr>
        <p:grpSpPr>
          <a:xfrm>
            <a:off x="4273682" y="2231194"/>
            <a:ext cx="1004564" cy="137555"/>
            <a:chOff x="4171314" y="4286717"/>
            <a:chExt cx="1656601" cy="226838"/>
          </a:xfrm>
        </p:grpSpPr>
        <p:grpSp>
          <p:nvGrpSpPr>
            <p:cNvPr id="63" name="Grupo 62"/>
            <p:cNvGrpSpPr/>
            <p:nvPr/>
          </p:nvGrpSpPr>
          <p:grpSpPr>
            <a:xfrm>
              <a:off x="5601077" y="4286717"/>
              <a:ext cx="226838" cy="226838"/>
              <a:chOff x="4901949" y="5609615"/>
              <a:chExt cx="226838" cy="226838"/>
            </a:xfrm>
          </p:grpSpPr>
          <p:sp>
            <p:nvSpPr>
              <p:cNvPr id="65" name="Elipse 6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6" name="Elipse 6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4" name="object 652"/>
            <p:cNvSpPr/>
            <p:nvPr/>
          </p:nvSpPr>
          <p:spPr>
            <a:xfrm>
              <a:off x="4171314" y="4414096"/>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67" name="Grupo 66"/>
          <p:cNvGrpSpPr/>
          <p:nvPr/>
        </p:nvGrpSpPr>
        <p:grpSpPr>
          <a:xfrm>
            <a:off x="4270603" y="3303409"/>
            <a:ext cx="1007643" cy="137555"/>
            <a:chOff x="4166237" y="6030574"/>
            <a:chExt cx="1661678" cy="226838"/>
          </a:xfrm>
        </p:grpSpPr>
        <p:grpSp>
          <p:nvGrpSpPr>
            <p:cNvPr id="68" name="Grupo 67"/>
            <p:cNvGrpSpPr/>
            <p:nvPr/>
          </p:nvGrpSpPr>
          <p:grpSpPr>
            <a:xfrm>
              <a:off x="5601077" y="6030574"/>
              <a:ext cx="226838" cy="226838"/>
              <a:chOff x="4901949" y="5609615"/>
              <a:chExt cx="226838" cy="226838"/>
            </a:xfrm>
          </p:grpSpPr>
          <p:sp>
            <p:nvSpPr>
              <p:cNvPr id="70" name="Elipse 6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1" name="Elipse 70"/>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9" name="object 656"/>
            <p:cNvSpPr/>
            <p:nvPr/>
          </p:nvSpPr>
          <p:spPr>
            <a:xfrm>
              <a:off x="4166237" y="6127397"/>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2" name="Grupo 71"/>
          <p:cNvGrpSpPr/>
          <p:nvPr/>
        </p:nvGrpSpPr>
        <p:grpSpPr>
          <a:xfrm>
            <a:off x="4276655" y="4399363"/>
            <a:ext cx="1001591" cy="137555"/>
            <a:chOff x="4176217" y="7735209"/>
            <a:chExt cx="1651698" cy="226838"/>
          </a:xfrm>
        </p:grpSpPr>
        <p:grpSp>
          <p:nvGrpSpPr>
            <p:cNvPr id="73" name="Grupo 72"/>
            <p:cNvGrpSpPr/>
            <p:nvPr/>
          </p:nvGrpSpPr>
          <p:grpSpPr>
            <a:xfrm>
              <a:off x="5601077" y="7735209"/>
              <a:ext cx="226838" cy="226838"/>
              <a:chOff x="4901949" y="5609615"/>
              <a:chExt cx="226838" cy="226838"/>
            </a:xfrm>
          </p:grpSpPr>
          <p:sp>
            <p:nvSpPr>
              <p:cNvPr id="75" name="Elipse 7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Elipse 7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4" name="object 652"/>
            <p:cNvSpPr/>
            <p:nvPr/>
          </p:nvSpPr>
          <p:spPr>
            <a:xfrm flipV="1">
              <a:off x="4176217" y="7802064"/>
              <a:ext cx="1302385" cy="64774"/>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7" name="Grupo 76"/>
          <p:cNvGrpSpPr/>
          <p:nvPr/>
        </p:nvGrpSpPr>
        <p:grpSpPr>
          <a:xfrm>
            <a:off x="4273682" y="5508349"/>
            <a:ext cx="1004564" cy="137555"/>
            <a:chOff x="4171314" y="9439844"/>
            <a:chExt cx="1656601" cy="226838"/>
          </a:xfrm>
        </p:grpSpPr>
        <p:grpSp>
          <p:nvGrpSpPr>
            <p:cNvPr id="78" name="Grupo 77"/>
            <p:cNvGrpSpPr/>
            <p:nvPr/>
          </p:nvGrpSpPr>
          <p:grpSpPr>
            <a:xfrm>
              <a:off x="5601077" y="9439844"/>
              <a:ext cx="226838" cy="226838"/>
              <a:chOff x="4901949" y="5609615"/>
              <a:chExt cx="226838" cy="226838"/>
            </a:xfrm>
          </p:grpSpPr>
          <p:sp>
            <p:nvSpPr>
              <p:cNvPr id="80" name="Elipse 7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Elipse 80"/>
              <p:cNvSpPr/>
              <p:nvPr/>
            </p:nvSpPr>
            <p:spPr>
              <a:xfrm>
                <a:off x="4950581" y="5658247"/>
                <a:ext cx="129574" cy="129574"/>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79" name="object 656"/>
            <p:cNvSpPr/>
            <p:nvPr/>
          </p:nvSpPr>
          <p:spPr>
            <a:xfrm>
              <a:off x="4171314" y="9547752"/>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sp>
        <p:nvSpPr>
          <p:cNvPr id="4" name="object 693">
            <a:extLst>
              <a:ext uri="{FF2B5EF4-FFF2-40B4-BE49-F238E27FC236}">
                <a16:creationId xmlns:a16="http://schemas.microsoft.com/office/drawing/2014/main" id="{C47B84F9-CD48-6D2D-FD9B-6A83CB46374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DD5EF00F-DB67-FF43-B1C7-C82257AF9FF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
            <a:ext cx="12205321" cy="6864730"/>
          </a:xfrm>
          <a:prstGeom prst="rect">
            <a:avLst/>
          </a:prstGeom>
        </p:spPr>
      </p:pic>
      <p:sp>
        <p:nvSpPr>
          <p:cNvPr id="4" name="Rectángulo 3">
            <a:extLst>
              <a:ext uri="{FF2B5EF4-FFF2-40B4-BE49-F238E27FC236}">
                <a16:creationId xmlns:a16="http://schemas.microsoft.com/office/drawing/2014/main" id="{B7C9C422-64EF-DB3A-31EF-C7B76FAFFA87}"/>
              </a:ext>
            </a:extLst>
          </p:cNvPr>
          <p:cNvSpPr/>
          <p:nvPr/>
        </p:nvSpPr>
        <p:spPr>
          <a:xfrm>
            <a:off x="-13320" y="194457"/>
            <a:ext cx="12218642" cy="6797353"/>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1752472" y="5829832"/>
            <a:ext cx="8687057"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object 3"/>
          <p:cNvSpPr/>
          <p:nvPr/>
        </p:nvSpPr>
        <p:spPr>
          <a:xfrm>
            <a:off x="1752472" y="1027653"/>
            <a:ext cx="8687057" cy="4802695"/>
          </a:xfrm>
          <a:prstGeom prst="round2SameRect">
            <a:avLst>
              <a:gd name="adj1" fmla="val 1506"/>
              <a:gd name="adj2" fmla="val 0"/>
            </a:avLst>
          </a:prstGeom>
          <a:solidFill>
            <a:schemeClr val="bg1">
              <a:lumMod val="95000"/>
              <a:alpha val="85000"/>
            </a:schemeClr>
          </a:solidFill>
        </p:spPr>
        <p:txBody>
          <a:bodyPr wrap="square" lIns="0" tIns="0" rIns="0" bIns="0" rtlCol="0"/>
          <a:lstStyle/>
          <a:p>
            <a:endParaRPr/>
          </a:p>
        </p:txBody>
      </p:sp>
      <p:sp>
        <p:nvSpPr>
          <p:cNvPr id="6" name="object 6"/>
          <p:cNvSpPr txBox="1"/>
          <p:nvPr/>
        </p:nvSpPr>
        <p:spPr>
          <a:xfrm>
            <a:off x="3903951" y="2819400"/>
            <a:ext cx="4249450" cy="969600"/>
          </a:xfrm>
          <a:prstGeom prst="rect">
            <a:avLst/>
          </a:prstGeom>
        </p:spPr>
        <p:txBody>
          <a:bodyPr vert="horz" wrap="square" lIns="0" tIns="45823" rIns="0" bIns="0" rtlCol="0">
            <a:spAutoFit/>
          </a:bodyPr>
          <a:lstStyle/>
          <a:p>
            <a:pPr marL="7701" marR="3081" indent="385" algn="ctr">
              <a:spcBef>
                <a:spcPts val="361"/>
              </a:spcBef>
            </a:pPr>
            <a:r>
              <a:rPr lang="es-PE" sz="2000" dirty="0">
                <a:solidFill>
                  <a:schemeClr val="tx1"/>
                </a:solidFill>
                <a:latin typeface="+mn-lt"/>
                <a:cs typeface="Arial" panose="020B0604020202020204" pitchFamily="34" charset="0"/>
              </a:rPr>
              <a:t>Un niño nunca dibuja lo que ve, dibuja su interpretación de ello. Dibuja lo que sabe de él</a:t>
            </a:r>
          </a:p>
        </p:txBody>
      </p:sp>
      <p:sp>
        <p:nvSpPr>
          <p:cNvPr id="19" name="object 6"/>
          <p:cNvSpPr txBox="1"/>
          <p:nvPr/>
        </p:nvSpPr>
        <p:spPr>
          <a:xfrm>
            <a:off x="6629400" y="4800600"/>
            <a:ext cx="3182856" cy="378926"/>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dirty="0">
                <a:solidFill>
                  <a:schemeClr val="tx1"/>
                </a:solidFill>
                <a:latin typeface="+mn-lt"/>
                <a:cs typeface="Arial" panose="020B0604020202020204" pitchFamily="34" charset="0"/>
              </a:rPr>
              <a:t>Jean Piaget (1896-1980) </a:t>
            </a:r>
          </a:p>
        </p:txBody>
      </p:sp>
      <p:sp>
        <p:nvSpPr>
          <p:cNvPr id="10" name="Rectángulo 9"/>
          <p:cNvSpPr/>
          <p:nvPr/>
        </p:nvSpPr>
        <p:spPr>
          <a:xfrm>
            <a:off x="3733800" y="2757823"/>
            <a:ext cx="571198" cy="465640"/>
          </a:xfrm>
          <a:prstGeom prst="rect">
            <a:avLst/>
          </a:prstGeom>
        </p:spPr>
        <p:txBody>
          <a:bodyPr wrap="square">
            <a:spAutoFit/>
          </a:bodyPr>
          <a:lstStyle/>
          <a:p>
            <a:r>
              <a:rPr lang="es-PE" sz="2426" b="1" dirty="0">
                <a:solidFill>
                  <a:schemeClr val="accent3"/>
                </a:solidFill>
                <a:latin typeface="+mj-lt"/>
              </a:rPr>
              <a:t>«</a:t>
            </a:r>
            <a:endParaRPr lang="es-PE" sz="2426" dirty="0">
              <a:solidFill>
                <a:schemeClr val="accent3"/>
              </a:solidFill>
              <a:latin typeface="+mj-lt"/>
            </a:endParaRPr>
          </a:p>
        </p:txBody>
      </p:sp>
      <p:sp>
        <p:nvSpPr>
          <p:cNvPr id="11" name="object 6"/>
          <p:cNvSpPr txBox="1"/>
          <p:nvPr/>
        </p:nvSpPr>
        <p:spPr>
          <a:xfrm>
            <a:off x="7467600" y="3367423"/>
            <a:ext cx="496447"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426" b="1" dirty="0">
                <a:solidFill>
                  <a:schemeClr val="accent3"/>
                </a:solidFill>
                <a:latin typeface="+mj-lt"/>
              </a:rPr>
              <a:t>».</a:t>
            </a:r>
            <a:endParaRPr sz="2426" dirty="0">
              <a:solidFill>
                <a:schemeClr val="accent3"/>
              </a:solidFill>
              <a:latin typeface="+mj-lt"/>
              <a:cs typeface="Arial" panose="020B0604020202020204" pitchFamily="34" charset="0"/>
            </a:endParaRPr>
          </a:p>
        </p:txBody>
      </p:sp>
      <p:sp>
        <p:nvSpPr>
          <p:cNvPr id="12" name="object 6"/>
          <p:cNvSpPr txBox="1"/>
          <p:nvPr/>
        </p:nvSpPr>
        <p:spPr>
          <a:xfrm>
            <a:off x="3581400" y="2057400"/>
            <a:ext cx="4666983" cy="378926"/>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spc="182" dirty="0">
                <a:solidFill>
                  <a:schemeClr val="tx1"/>
                </a:solidFill>
                <a:latin typeface="+mj-lt"/>
                <a:cs typeface="Arial" panose="020B0604020202020204" pitchFamily="34" charset="0"/>
              </a:rPr>
              <a:t>VISIÓN PSICOGENÉTICA</a:t>
            </a:r>
          </a:p>
        </p:txBody>
      </p:sp>
    </p:spTree>
    <p:custDataLst>
      <p:tags r:id="rId1"/>
    </p:custDataLst>
    <p:extLst>
      <p:ext uri="{BB962C8B-B14F-4D97-AF65-F5344CB8AC3E}">
        <p14:creationId xmlns:p14="http://schemas.microsoft.com/office/powerpoint/2010/main" val="77326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 name="object 612"/>
          <p:cNvSpPr txBox="1">
            <a:spLocks noGrp="1"/>
          </p:cNvSpPr>
          <p:nvPr>
            <p:ph type="title"/>
          </p:nvPr>
        </p:nvSpPr>
        <p:spPr>
          <a:xfrm>
            <a:off x="1514678" y="512076"/>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latin typeface="+mj-lt"/>
              </a:rPr>
              <a:t>Título</a:t>
            </a:r>
            <a:endParaRPr sz="3200" dirty="0">
              <a:solidFill>
                <a:schemeClr val="tx1"/>
              </a:solidFill>
              <a:latin typeface="+mj-lt"/>
            </a:endParaRPr>
          </a:p>
        </p:txBody>
      </p:sp>
      <p:sp>
        <p:nvSpPr>
          <p:cNvPr id="615" name="object 615"/>
          <p:cNvSpPr/>
          <p:nvPr/>
        </p:nvSpPr>
        <p:spPr>
          <a:xfrm>
            <a:off x="1911433"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p:spPr>
        <p:txBody>
          <a:bodyPr wrap="square" lIns="0" tIns="0" rIns="0" bIns="0" rtlCol="0"/>
          <a:lstStyle/>
          <a:p>
            <a:endParaRPr/>
          </a:p>
        </p:txBody>
      </p:sp>
      <p:sp>
        <p:nvSpPr>
          <p:cNvPr id="616" name="object 616"/>
          <p:cNvSpPr/>
          <p:nvPr/>
        </p:nvSpPr>
        <p:spPr>
          <a:xfrm>
            <a:off x="2028667" y="4472514"/>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bg1"/>
          </a:solidFill>
        </p:spPr>
        <p:txBody>
          <a:bodyPr wrap="square" lIns="0" tIns="0" rIns="0" bIns="0" rtlCol="0"/>
          <a:lstStyle/>
          <a:p>
            <a:endParaRPr/>
          </a:p>
        </p:txBody>
      </p:sp>
      <p:grpSp>
        <p:nvGrpSpPr>
          <p:cNvPr id="2" name="Grupo 1"/>
          <p:cNvGrpSpPr/>
          <p:nvPr/>
        </p:nvGrpSpPr>
        <p:grpSpPr>
          <a:xfrm>
            <a:off x="1150960" y="2707878"/>
            <a:ext cx="2162203" cy="1263725"/>
            <a:chOff x="1897313" y="4465491"/>
            <a:chExt cx="3565633" cy="2083976"/>
          </a:xfrm>
        </p:grpSpPr>
        <p:sp>
          <p:nvSpPr>
            <p:cNvPr id="617" name="object 617"/>
            <p:cNvSpPr/>
            <p:nvPr/>
          </p:nvSpPr>
          <p:spPr>
            <a:xfrm>
              <a:off x="1897313" y="4506037"/>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18" name="object 618"/>
            <p:cNvSpPr/>
            <p:nvPr/>
          </p:nvSpPr>
          <p:spPr>
            <a:xfrm>
              <a:off x="1961556" y="4465491"/>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19" name="object 619"/>
          <p:cNvSpPr txBox="1"/>
          <p:nvPr/>
        </p:nvSpPr>
        <p:spPr>
          <a:xfrm>
            <a:off x="1386571" y="3022716"/>
            <a:ext cx="1659718"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Work Sans "/>
                <a:cs typeface="Arial" panose="020B0604020202020204" pitchFamily="34" charset="0"/>
              </a:rPr>
              <a:t>Adquiere</a:t>
            </a:r>
            <a:endParaRPr lang="es-PE" sz="2001" b="1" dirty="0">
              <a:solidFill>
                <a:srgbClr val="231F1F"/>
              </a:solidFill>
              <a:latin typeface="Work Sans "/>
              <a:cs typeface="Arial" panose="020B0604020202020204" pitchFamily="34" charset="0"/>
            </a:endParaRPr>
          </a:p>
          <a:p>
            <a:pPr marL="7701" algn="ctr">
              <a:spcBef>
                <a:spcPts val="58"/>
              </a:spcBef>
            </a:pPr>
            <a:r>
              <a:rPr lang="es-PE" sz="2001" b="1" dirty="0">
                <a:solidFill>
                  <a:srgbClr val="231F1F"/>
                </a:solidFill>
                <a:latin typeface="Work Sans "/>
                <a:cs typeface="Arial" panose="020B0604020202020204" pitchFamily="34" charset="0"/>
              </a:rPr>
              <a:t>Transforma</a:t>
            </a:r>
            <a:endParaRPr lang="es-PE" sz="2001" b="1" dirty="0">
              <a:latin typeface="Work Sans "/>
              <a:cs typeface="Arial" panose="020B0604020202020204" pitchFamily="34" charset="0"/>
            </a:endParaRPr>
          </a:p>
        </p:txBody>
      </p:sp>
      <p:sp>
        <p:nvSpPr>
          <p:cNvPr id="622" name="object 622"/>
          <p:cNvSpPr/>
          <p:nvPr/>
        </p:nvSpPr>
        <p:spPr>
          <a:xfrm>
            <a:off x="2242697" y="3946669"/>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24" name="object 624"/>
          <p:cNvSpPr/>
          <p:nvPr/>
        </p:nvSpPr>
        <p:spPr>
          <a:xfrm>
            <a:off x="4508527"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25" name="object 625"/>
          <p:cNvSpPr/>
          <p:nvPr/>
        </p:nvSpPr>
        <p:spPr>
          <a:xfrm>
            <a:off x="4625761"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3" name="Grupo 2"/>
          <p:cNvGrpSpPr/>
          <p:nvPr/>
        </p:nvGrpSpPr>
        <p:grpSpPr>
          <a:xfrm>
            <a:off x="3748055" y="2692576"/>
            <a:ext cx="2162203" cy="1263725"/>
            <a:chOff x="6180114" y="4440257"/>
            <a:chExt cx="3565633" cy="2083976"/>
          </a:xfrm>
        </p:grpSpPr>
        <p:sp>
          <p:nvSpPr>
            <p:cNvPr id="626" name="object 626"/>
            <p:cNvSpPr/>
            <p:nvPr/>
          </p:nvSpPr>
          <p:spPr>
            <a:xfrm>
              <a:off x="6180114"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27" name="object 627"/>
            <p:cNvSpPr/>
            <p:nvPr/>
          </p:nvSpPr>
          <p:spPr>
            <a:xfrm>
              <a:off x="6244357"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28" name="object 628"/>
          <p:cNvSpPr/>
          <p:nvPr/>
        </p:nvSpPr>
        <p:spPr>
          <a:xfrm>
            <a:off x="4829087"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0" name="object 630"/>
          <p:cNvSpPr txBox="1"/>
          <p:nvPr/>
        </p:nvSpPr>
        <p:spPr>
          <a:xfrm>
            <a:off x="4016652" y="3132668"/>
            <a:ext cx="1576206" cy="315292"/>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Work Sans "/>
                <a:cs typeface="Arial" panose="020B0604020202020204" pitchFamily="34" charset="0"/>
              </a:rPr>
              <a:t>Organiza</a:t>
            </a:r>
            <a:endParaRPr sz="2001" b="1" dirty="0">
              <a:latin typeface="Work Sans "/>
              <a:cs typeface="Arial" panose="020B0604020202020204" pitchFamily="34" charset="0"/>
            </a:endParaRPr>
          </a:p>
        </p:txBody>
      </p:sp>
      <p:sp>
        <p:nvSpPr>
          <p:cNvPr id="632" name="object 632"/>
          <p:cNvSpPr/>
          <p:nvPr/>
        </p:nvSpPr>
        <p:spPr>
          <a:xfrm>
            <a:off x="7094916"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33" name="object 633"/>
          <p:cNvSpPr/>
          <p:nvPr/>
        </p:nvSpPr>
        <p:spPr>
          <a:xfrm>
            <a:off x="7212150"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704" y="232410"/>
                </a:moveTo>
                <a:lnTo>
                  <a:pt x="558569" y="232410"/>
                </a:lnTo>
                <a:lnTo>
                  <a:pt x="558569" y="264160"/>
                </a:lnTo>
                <a:lnTo>
                  <a:pt x="580704" y="264160"/>
                </a:lnTo>
                <a:lnTo>
                  <a:pt x="58070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w="671195" h="685800">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4" name="Grupo 3"/>
          <p:cNvGrpSpPr/>
          <p:nvPr/>
        </p:nvGrpSpPr>
        <p:grpSpPr>
          <a:xfrm>
            <a:off x="6334444" y="2692576"/>
            <a:ext cx="2162204" cy="1263725"/>
            <a:chOff x="10445261" y="4440257"/>
            <a:chExt cx="3565635" cy="2083976"/>
          </a:xfrm>
        </p:grpSpPr>
        <p:sp>
          <p:nvSpPr>
            <p:cNvPr id="634" name="object 634"/>
            <p:cNvSpPr/>
            <p:nvPr/>
          </p:nvSpPr>
          <p:spPr>
            <a:xfrm>
              <a:off x="10445261"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35" name="object 635"/>
            <p:cNvSpPr/>
            <p:nvPr/>
          </p:nvSpPr>
          <p:spPr>
            <a:xfrm>
              <a:off x="10509506"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36" name="object 636"/>
          <p:cNvSpPr/>
          <p:nvPr/>
        </p:nvSpPr>
        <p:spPr>
          <a:xfrm>
            <a:off x="741547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8" name="object 638"/>
          <p:cNvSpPr txBox="1"/>
          <p:nvPr/>
        </p:nvSpPr>
        <p:spPr>
          <a:xfrm>
            <a:off x="6649281" y="3020137"/>
            <a:ext cx="1479861"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Work Sans "/>
                <a:cs typeface="Arial" panose="020B0604020202020204" pitchFamily="34" charset="0"/>
              </a:rPr>
              <a:t>Retiene</a:t>
            </a:r>
            <a:endParaRPr lang="es-PE" sz="2001" b="1" dirty="0">
              <a:solidFill>
                <a:srgbClr val="231F1F"/>
              </a:solidFill>
              <a:latin typeface="Work Sans "/>
              <a:cs typeface="Arial" panose="020B0604020202020204" pitchFamily="34" charset="0"/>
            </a:endParaRPr>
          </a:p>
          <a:p>
            <a:pPr marL="7701" algn="ctr">
              <a:spcBef>
                <a:spcPts val="58"/>
              </a:spcBef>
            </a:pPr>
            <a:r>
              <a:rPr lang="es-PE" sz="2001" b="1" dirty="0">
                <a:solidFill>
                  <a:srgbClr val="231F1F"/>
                </a:solidFill>
                <a:latin typeface="Work Sans "/>
                <a:cs typeface="Arial" panose="020B0604020202020204" pitchFamily="34" charset="0"/>
              </a:rPr>
              <a:t>Recupera</a:t>
            </a:r>
            <a:endParaRPr sz="2001" b="1" dirty="0">
              <a:latin typeface="Work Sans "/>
              <a:cs typeface="Arial" panose="020B0604020202020204" pitchFamily="34" charset="0"/>
            </a:endParaRPr>
          </a:p>
        </p:txBody>
      </p:sp>
      <p:grpSp>
        <p:nvGrpSpPr>
          <p:cNvPr id="5" name="Grupo 4"/>
          <p:cNvGrpSpPr/>
          <p:nvPr/>
        </p:nvGrpSpPr>
        <p:grpSpPr>
          <a:xfrm>
            <a:off x="8920834" y="2692576"/>
            <a:ext cx="2162203" cy="1263725"/>
            <a:chOff x="14710410" y="4440257"/>
            <a:chExt cx="3565633" cy="2083976"/>
          </a:xfrm>
        </p:grpSpPr>
        <p:sp>
          <p:nvSpPr>
            <p:cNvPr id="641" name="object 641"/>
            <p:cNvSpPr/>
            <p:nvPr/>
          </p:nvSpPr>
          <p:spPr>
            <a:xfrm>
              <a:off x="14710410"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2" name="object 642"/>
            <p:cNvSpPr/>
            <p:nvPr/>
          </p:nvSpPr>
          <p:spPr>
            <a:xfrm>
              <a:off x="14774653"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43" name="object 643"/>
          <p:cNvSpPr/>
          <p:nvPr/>
        </p:nvSpPr>
        <p:spPr>
          <a:xfrm>
            <a:off x="1000186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45" name="object 645"/>
          <p:cNvSpPr txBox="1"/>
          <p:nvPr/>
        </p:nvSpPr>
        <p:spPr>
          <a:xfrm>
            <a:off x="9191919" y="3020137"/>
            <a:ext cx="1570983" cy="636021"/>
          </a:xfrm>
          <a:prstGeom prst="rect">
            <a:avLst/>
          </a:prstGeom>
        </p:spPr>
        <p:txBody>
          <a:bodyPr vert="horz" wrap="square" lIns="0" tIns="7316" rIns="0" bIns="0" rtlCol="0">
            <a:spAutoFit/>
          </a:bodyPr>
          <a:lstStyle/>
          <a:p>
            <a:pPr marL="7701" algn="ctr">
              <a:spcBef>
                <a:spcPts val="58"/>
              </a:spcBef>
            </a:pPr>
            <a:r>
              <a:rPr sz="2001" b="1" dirty="0">
                <a:solidFill>
                  <a:srgbClr val="231F1F"/>
                </a:solidFill>
                <a:latin typeface="Work Sans "/>
                <a:cs typeface="Arial" panose="020B0604020202020204" pitchFamily="34" charset="0"/>
              </a:rPr>
              <a:t>Uso de la</a:t>
            </a:r>
            <a:endParaRPr lang="es-PE" sz="2001" b="1" dirty="0">
              <a:solidFill>
                <a:srgbClr val="231F1F"/>
              </a:solidFill>
              <a:latin typeface="Work Sans "/>
              <a:cs typeface="Arial" panose="020B0604020202020204" pitchFamily="34" charset="0"/>
            </a:endParaRPr>
          </a:p>
          <a:p>
            <a:pPr marL="7701" algn="ctr">
              <a:spcBef>
                <a:spcPts val="58"/>
              </a:spcBef>
            </a:pPr>
            <a:r>
              <a:rPr lang="es-PE" sz="2001" b="1" dirty="0">
                <a:solidFill>
                  <a:srgbClr val="231F1F"/>
                </a:solidFill>
                <a:latin typeface="Work Sans "/>
                <a:cs typeface="Arial" panose="020B0604020202020204" pitchFamily="34" charset="0"/>
              </a:rPr>
              <a:t>información</a:t>
            </a:r>
            <a:endParaRPr lang="es-PE" sz="2001" b="1" dirty="0">
              <a:latin typeface="Work Sans "/>
              <a:cs typeface="Arial" panose="020B0604020202020204" pitchFamily="34" charset="0"/>
            </a:endParaRPr>
          </a:p>
        </p:txBody>
      </p:sp>
      <p:pic>
        <p:nvPicPr>
          <p:cNvPr id="658" name="object 641"/>
          <p:cNvPicPr/>
          <p:nvPr/>
        </p:nvPicPr>
        <p:blipFill>
          <a:blip r:embed="rId3" cstate="print"/>
          <a:stretch>
            <a:fillRect/>
          </a:stretch>
        </p:blipFill>
        <p:spPr>
          <a:xfrm>
            <a:off x="10970536" y="417168"/>
            <a:ext cx="609549" cy="851572"/>
          </a:xfrm>
          <a:prstGeom prst="rect">
            <a:avLst/>
          </a:prstGeom>
        </p:spPr>
      </p:pic>
      <p:sp>
        <p:nvSpPr>
          <p:cNvPr id="38" name="object 624"/>
          <p:cNvSpPr/>
          <p:nvPr/>
        </p:nvSpPr>
        <p:spPr>
          <a:xfrm>
            <a:off x="9681306"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39" name="object 625"/>
          <p:cNvSpPr/>
          <p:nvPr/>
        </p:nvSpPr>
        <p:spPr>
          <a:xfrm>
            <a:off x="9798541" y="4456477"/>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sp>
        <p:nvSpPr>
          <p:cNvPr id="7" name="object 693">
            <a:extLst>
              <a:ext uri="{FF2B5EF4-FFF2-40B4-BE49-F238E27FC236}">
                <a16:creationId xmlns:a16="http://schemas.microsoft.com/office/drawing/2014/main" id="{CE7AD248-A1F8-9ABE-1666-1617394EAA75}"/>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a:extLst>
              <a:ext uri="{FF2B5EF4-FFF2-40B4-BE49-F238E27FC236}">
                <a16:creationId xmlns:a16="http://schemas.microsoft.com/office/drawing/2014/main" id="{6C26077A-E4E9-9E39-B4E9-90F402FFD71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 name="object 634"/>
          <p:cNvSpPr/>
          <p:nvPr/>
        </p:nvSpPr>
        <p:spPr>
          <a:xfrm>
            <a:off x="6326285" y="2489062"/>
            <a:ext cx="3991194" cy="2489057"/>
          </a:xfrm>
          <a:custGeom>
            <a:avLst/>
            <a:gdLst/>
            <a:ahLst/>
            <a:cxnLst/>
            <a:rect l="l" t="t" r="r" b="b"/>
            <a:pathLst>
              <a:path w="6581775" h="4104640">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ln w="12700">
            <a:solidFill>
              <a:schemeClr val="tx1"/>
            </a:solidFill>
          </a:ln>
        </p:spPr>
        <p:txBody>
          <a:bodyPr wrap="square" lIns="0" tIns="0" rIns="0" bIns="0" rtlCol="0"/>
          <a:lstStyle/>
          <a:p>
            <a:endParaRPr/>
          </a:p>
        </p:txBody>
      </p:sp>
      <p:sp>
        <p:nvSpPr>
          <p:cNvPr id="635" name="object 635"/>
          <p:cNvSpPr txBox="1"/>
          <p:nvPr/>
        </p:nvSpPr>
        <p:spPr>
          <a:xfrm>
            <a:off x="6696701" y="3023094"/>
            <a:ext cx="3273847" cy="1546911"/>
          </a:xfrm>
          <a:prstGeom prst="rect">
            <a:avLst/>
          </a:prstGeom>
        </p:spPr>
        <p:txBody>
          <a:bodyPr vert="horz" wrap="square" lIns="0" tIns="7316" rIns="0" bIns="0" rtlCol="0">
            <a:spAutoFit/>
          </a:bodyPr>
          <a:lstStyle/>
          <a:p>
            <a:pPr marL="7701" algn="ctr">
              <a:spcBef>
                <a:spcPts val="58"/>
              </a:spcBef>
            </a:pPr>
            <a:r>
              <a:rPr sz="2001" dirty="0">
                <a:solidFill>
                  <a:srgbClr val="231F1F"/>
                </a:solidFill>
                <a:latin typeface="Work Sans" panose="00000500000000000000" pitchFamily="2" charset="0"/>
                <a:cs typeface="Arial" panose="020B0604020202020204" pitchFamily="34" charset="0"/>
              </a:rPr>
              <a:t>Los </a:t>
            </a:r>
            <a:r>
              <a:rPr sz="2001" dirty="0" err="1">
                <a:solidFill>
                  <a:srgbClr val="231F1F"/>
                </a:solidFill>
                <a:latin typeface="Work Sans" panose="00000500000000000000" pitchFamily="2" charset="0"/>
                <a:cs typeface="Arial" panose="020B0604020202020204" pitchFamily="34" charset="0"/>
              </a:rPr>
              <a:t>procesos</a:t>
            </a:r>
            <a:r>
              <a:rPr sz="2001" dirty="0">
                <a:solidFill>
                  <a:srgbClr val="231F1F"/>
                </a:solidFill>
                <a:latin typeface="Work Sans" panose="00000500000000000000" pitchFamily="2" charset="0"/>
                <a:cs typeface="Arial" panose="020B0604020202020204" pitchFamily="34" charset="0"/>
              </a:rPr>
              <a:t> </a:t>
            </a:r>
            <a:r>
              <a:rPr sz="2001" dirty="0" err="1">
                <a:solidFill>
                  <a:srgbClr val="231F1F"/>
                </a:solidFill>
                <a:latin typeface="Work Sans" panose="00000500000000000000" pitchFamily="2" charset="0"/>
                <a:cs typeface="Arial" panose="020B0604020202020204" pitchFamily="34" charset="0"/>
              </a:rPr>
              <a:t>superiores</a:t>
            </a:r>
            <a:r>
              <a:rPr lang="es-PE" sz="2001" dirty="0">
                <a:solidFill>
                  <a:srgbClr val="231F1F"/>
                </a:solidFill>
                <a:latin typeface="Work Sans" panose="00000500000000000000" pitchFamily="2" charset="0"/>
                <a:cs typeface="Arial" panose="020B0604020202020204" pitchFamily="34" charset="0"/>
              </a:rPr>
              <a:t> son exclusivamente humanos y se desarrollan mediados por la cultura y por el lenguaje.</a:t>
            </a:r>
            <a:endParaRPr lang="es-PE" sz="2001" dirty="0">
              <a:latin typeface="Work Sans" panose="00000500000000000000" pitchFamily="2" charset="0"/>
              <a:cs typeface="Arial" panose="020B0604020202020204" pitchFamily="34" charset="0"/>
            </a:endParaRPr>
          </a:p>
        </p:txBody>
      </p:sp>
      <p:grpSp>
        <p:nvGrpSpPr>
          <p:cNvPr id="640" name="object 640"/>
          <p:cNvGrpSpPr/>
          <p:nvPr/>
        </p:nvGrpSpPr>
        <p:grpSpPr>
          <a:xfrm>
            <a:off x="6111402" y="2828299"/>
            <a:ext cx="447369" cy="404446"/>
            <a:chOff x="10077450" y="4664075"/>
            <a:chExt cx="737744" cy="666961"/>
          </a:xfrm>
        </p:grpSpPr>
        <p:sp>
          <p:nvSpPr>
            <p:cNvPr id="641" name="object 641"/>
            <p:cNvSpPr/>
            <p:nvPr/>
          </p:nvSpPr>
          <p:spPr>
            <a:xfrm>
              <a:off x="10077450" y="4664075"/>
              <a:ext cx="660400" cy="660400"/>
            </a:xfrm>
            <a:custGeom>
              <a:avLst/>
              <a:gdLst/>
              <a:ahLst/>
              <a:cxnLst/>
              <a:rect l="l" t="t" r="r" b="b"/>
              <a:pathLst>
                <a:path w="660400" h="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chemeClr val="tx1">
                <a:lumMod val="10000"/>
                <a:lumOff val="90000"/>
              </a:schemeClr>
            </a:solidFill>
          </p:spPr>
          <p:txBody>
            <a:bodyPr wrap="square" lIns="0" tIns="0" rIns="0" bIns="0" rtlCol="0"/>
            <a:lstStyle/>
            <a:p>
              <a:endParaRPr/>
            </a:p>
          </p:txBody>
        </p:sp>
        <p:sp>
          <p:nvSpPr>
            <p:cNvPr id="642" name="object 642"/>
            <p:cNvSpPr/>
            <p:nvPr/>
          </p:nvSpPr>
          <p:spPr>
            <a:xfrm>
              <a:off x="10154794" y="4670636"/>
              <a:ext cx="660400" cy="660400"/>
            </a:xfrm>
            <a:custGeom>
              <a:avLst/>
              <a:gdLst/>
              <a:ahLst/>
              <a:cxnLst/>
              <a:rect l="l" t="t" r="r" b="b"/>
              <a:pathLst>
                <a:path w="660400" h="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ln w="10470">
              <a:solidFill>
                <a:srgbClr val="231F1F"/>
              </a:solidFill>
            </a:ln>
          </p:spPr>
          <p:txBody>
            <a:bodyPr wrap="square" lIns="0" tIns="0" rIns="0" bIns="0" rtlCol="0"/>
            <a:lstStyle/>
            <a:p>
              <a:endParaRPr/>
            </a:p>
          </p:txBody>
        </p:sp>
      </p:grpSp>
      <p:sp>
        <p:nvSpPr>
          <p:cNvPr id="643" name="object 643"/>
          <p:cNvSpPr txBox="1"/>
          <p:nvPr/>
        </p:nvSpPr>
        <p:spPr>
          <a:xfrm>
            <a:off x="6252925" y="2867804"/>
            <a:ext cx="210630" cy="276405"/>
          </a:xfrm>
          <a:prstGeom prst="rect">
            <a:avLst/>
          </a:prstGeom>
        </p:spPr>
        <p:txBody>
          <a:bodyPr vert="horz" wrap="square" lIns="0" tIns="10397" rIns="0" bIns="0" rtlCol="0">
            <a:spAutoFit/>
          </a:bodyPr>
          <a:lstStyle/>
          <a:p>
            <a:pPr marL="7701">
              <a:spcBef>
                <a:spcPts val="82"/>
              </a:spcBef>
            </a:pPr>
            <a:r>
              <a:rPr sz="1728" spc="-85" dirty="0">
                <a:solidFill>
                  <a:srgbClr val="231F1F"/>
                </a:solidFill>
                <a:latin typeface="+mj-lt"/>
                <a:cs typeface="Arial Black"/>
              </a:rPr>
              <a:t>a.</a:t>
            </a:r>
            <a:endParaRPr sz="1728" dirty="0">
              <a:latin typeface="+mj-lt"/>
              <a:cs typeface="Arial Black"/>
            </a:endParaRPr>
          </a:p>
        </p:txBody>
      </p:sp>
      <p:sp>
        <p:nvSpPr>
          <p:cNvPr id="644" name="object 644"/>
          <p:cNvSpPr txBox="1"/>
          <p:nvPr/>
        </p:nvSpPr>
        <p:spPr>
          <a:xfrm>
            <a:off x="2368843" y="4037523"/>
            <a:ext cx="1128624"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Adquiere</a:t>
            </a:r>
            <a:endParaRPr sz="2001">
              <a:latin typeface="Arial Black"/>
              <a:cs typeface="Arial Black"/>
            </a:endParaRPr>
          </a:p>
        </p:txBody>
      </p:sp>
      <p:sp>
        <p:nvSpPr>
          <p:cNvPr id="645" name="object 645"/>
          <p:cNvSpPr txBox="1"/>
          <p:nvPr/>
        </p:nvSpPr>
        <p:spPr>
          <a:xfrm>
            <a:off x="2210358" y="4291505"/>
            <a:ext cx="1448998"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Transforma</a:t>
            </a:r>
            <a:endParaRPr sz="2001">
              <a:latin typeface="Arial Black"/>
              <a:cs typeface="Arial Black"/>
            </a:endParaRPr>
          </a:p>
        </p:txBody>
      </p:sp>
      <p:grpSp>
        <p:nvGrpSpPr>
          <p:cNvPr id="646" name="object 646"/>
          <p:cNvGrpSpPr/>
          <p:nvPr/>
        </p:nvGrpSpPr>
        <p:grpSpPr>
          <a:xfrm>
            <a:off x="1871591" y="2633529"/>
            <a:ext cx="2165603" cy="2200259"/>
            <a:chOff x="3085686" y="4342884"/>
            <a:chExt cx="3571240" cy="3628390"/>
          </a:xfrm>
        </p:grpSpPr>
        <p:sp>
          <p:nvSpPr>
            <p:cNvPr id="647" name="object 647"/>
            <p:cNvSpPr/>
            <p:nvPr/>
          </p:nvSpPr>
          <p:spPr>
            <a:xfrm>
              <a:off x="3085686" y="4418781"/>
              <a:ext cx="3501390" cy="3552190"/>
            </a:xfrm>
            <a:custGeom>
              <a:avLst/>
              <a:gdLst/>
              <a:ahLst/>
              <a:cxnLst/>
              <a:rect l="l" t="t" r="r" b="b"/>
              <a:pathLst>
                <a:path w="3501390" h="35521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8" name="object 648"/>
            <p:cNvSpPr/>
            <p:nvPr/>
          </p:nvSpPr>
          <p:spPr>
            <a:xfrm>
              <a:off x="3149929" y="4348282"/>
              <a:ext cx="3501390" cy="3552190"/>
            </a:xfrm>
            <a:custGeom>
              <a:avLst/>
              <a:gdLst/>
              <a:ahLst/>
              <a:cxnLst/>
              <a:rect l="l" t="t" r="r" b="b"/>
              <a:pathLst>
                <a:path w="3501390" h="35521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ln w="12700">
              <a:solidFill>
                <a:srgbClr val="000000"/>
              </a:solidFill>
            </a:ln>
          </p:spPr>
          <p:txBody>
            <a:bodyPr wrap="square" lIns="0" tIns="0" rIns="0" bIns="0" rtlCol="0"/>
            <a:lstStyle/>
            <a:p>
              <a:endParaRPr/>
            </a:p>
          </p:txBody>
        </p:sp>
      </p:grpSp>
      <p:sp>
        <p:nvSpPr>
          <p:cNvPr id="649" name="object 649"/>
          <p:cNvSpPr txBox="1"/>
          <p:nvPr/>
        </p:nvSpPr>
        <p:spPr>
          <a:xfrm>
            <a:off x="2080696" y="3145051"/>
            <a:ext cx="1704917"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mn-lt"/>
                <a:cs typeface="Arial" panose="020B0604020202020204" pitchFamily="34" charset="0"/>
              </a:rPr>
              <a:t>Adquiere</a:t>
            </a:r>
            <a:endParaRPr lang="es-PE" sz="2001" b="1" dirty="0">
              <a:solidFill>
                <a:srgbClr val="231F1F"/>
              </a:solidFill>
              <a:latin typeface="+mn-lt"/>
              <a:cs typeface="Arial" panose="020B0604020202020204" pitchFamily="34" charset="0"/>
            </a:endParaRPr>
          </a:p>
          <a:p>
            <a:pPr marL="7701" algn="ctr">
              <a:spcBef>
                <a:spcPts val="58"/>
              </a:spcBef>
            </a:pPr>
            <a:r>
              <a:rPr lang="es-PE" sz="2001" b="1" dirty="0">
                <a:solidFill>
                  <a:srgbClr val="231F1F"/>
                </a:solidFill>
                <a:latin typeface="+mn-lt"/>
                <a:cs typeface="Arial" panose="020B0604020202020204" pitchFamily="34" charset="0"/>
              </a:rPr>
              <a:t>Transforma</a:t>
            </a:r>
            <a:endParaRPr lang="es-PE" sz="2001" b="1" dirty="0">
              <a:latin typeface="+mn-lt"/>
              <a:cs typeface="Arial" panose="020B0604020202020204" pitchFamily="34" charset="0"/>
            </a:endParaRPr>
          </a:p>
        </p:txBody>
      </p:sp>
      <p:grpSp>
        <p:nvGrpSpPr>
          <p:cNvPr id="651" name="object 651"/>
          <p:cNvGrpSpPr/>
          <p:nvPr/>
        </p:nvGrpSpPr>
        <p:grpSpPr>
          <a:xfrm>
            <a:off x="2522018" y="3906966"/>
            <a:ext cx="822498" cy="12707"/>
            <a:chOff x="4158289" y="6203471"/>
            <a:chExt cx="1356360" cy="20955"/>
          </a:xfrm>
        </p:grpSpPr>
        <p:sp>
          <p:nvSpPr>
            <p:cNvPr id="652" name="object 652"/>
            <p:cNvSpPr/>
            <p:nvPr/>
          </p:nvSpPr>
          <p:spPr>
            <a:xfrm>
              <a:off x="4158289" y="6213942"/>
              <a:ext cx="1356360" cy="0"/>
            </a:xfrm>
            <a:custGeom>
              <a:avLst/>
              <a:gdLst/>
              <a:ahLst/>
              <a:cxnLst/>
              <a:rect l="l" t="t" r="r" b="b"/>
              <a:pathLst>
                <a:path w="1356360">
                  <a:moveTo>
                    <a:pt x="1355958" y="0"/>
                  </a:moveTo>
                  <a:lnTo>
                    <a:pt x="0" y="0"/>
                  </a:lnTo>
                </a:path>
              </a:pathLst>
            </a:custGeom>
            <a:solidFill>
              <a:srgbClr val="FFFFFF"/>
            </a:solidFill>
            <a:ln>
              <a:solidFill>
                <a:schemeClr val="tx1"/>
              </a:solidFill>
            </a:ln>
          </p:spPr>
          <p:txBody>
            <a:bodyPr wrap="square" lIns="0" tIns="0" rIns="0" bIns="0" rtlCol="0"/>
            <a:lstStyle/>
            <a:p>
              <a:endParaRPr/>
            </a:p>
          </p:txBody>
        </p:sp>
        <p:sp>
          <p:nvSpPr>
            <p:cNvPr id="653" name="object 653"/>
            <p:cNvSpPr/>
            <p:nvPr/>
          </p:nvSpPr>
          <p:spPr>
            <a:xfrm>
              <a:off x="4158289" y="6213942"/>
              <a:ext cx="1356360" cy="0"/>
            </a:xfrm>
            <a:custGeom>
              <a:avLst/>
              <a:gdLst/>
              <a:ahLst/>
              <a:cxnLst/>
              <a:rect l="l" t="t" r="r" b="b"/>
              <a:pathLst>
                <a:path w="1356360">
                  <a:moveTo>
                    <a:pt x="0" y="0"/>
                  </a:moveTo>
                  <a:lnTo>
                    <a:pt x="1355958" y="0"/>
                  </a:lnTo>
                </a:path>
              </a:pathLst>
            </a:custGeom>
            <a:ln w="20941">
              <a:solidFill>
                <a:schemeClr val="tx1"/>
              </a:solidFill>
            </a:ln>
          </p:spPr>
          <p:txBody>
            <a:bodyPr wrap="square" lIns="0" tIns="0" rIns="0" bIns="0" rtlCol="0"/>
            <a:lstStyle/>
            <a:p>
              <a:endParaRPr/>
            </a:p>
          </p:txBody>
        </p:sp>
      </p:grpSp>
      <p:pic>
        <p:nvPicPr>
          <p:cNvPr id="655" name="object 675"/>
          <p:cNvPicPr/>
          <p:nvPr/>
        </p:nvPicPr>
        <p:blipFill>
          <a:blip r:embed="rId3" cstate="print"/>
          <a:stretch>
            <a:fillRect/>
          </a:stretch>
        </p:blipFill>
        <p:spPr>
          <a:xfrm>
            <a:off x="10970537" y="417168"/>
            <a:ext cx="609549" cy="851572"/>
          </a:xfrm>
          <a:prstGeom prst="rect">
            <a:avLst/>
          </a:prstGeom>
        </p:spPr>
      </p:pic>
      <p:sp>
        <p:nvSpPr>
          <p:cNvPr id="37" name="object 496"/>
          <p:cNvSpPr txBox="1">
            <a:spLocks noGrp="1"/>
          </p:cNvSpPr>
          <p:nvPr>
            <p:ph type="title"/>
          </p:nvPr>
        </p:nvSpPr>
        <p:spPr>
          <a:xfrm>
            <a:off x="1514678" y="512076"/>
            <a:ext cx="9162642" cy="659170"/>
          </a:xfrm>
          <a:prstGeom prst="rect">
            <a:avLst/>
          </a:prstGeom>
        </p:spPr>
        <p:txBody>
          <a:bodyPr vert="horz" wrap="square" lIns="0" tIns="98376" rIns="0" bIns="0" rtlCol="0">
            <a:spAutoFit/>
          </a:bodyPr>
          <a:lstStyle/>
          <a:p>
            <a:pPr marL="7701">
              <a:spcBef>
                <a:spcPts val="76"/>
              </a:spcBef>
            </a:pPr>
            <a:r>
              <a:rPr lang="es-PE" sz="3638" dirty="0">
                <a:solidFill>
                  <a:schemeClr val="tx1"/>
                </a:solidFill>
              </a:rPr>
              <a:t>Título</a:t>
            </a:r>
            <a:endParaRPr sz="3638" dirty="0">
              <a:solidFill>
                <a:schemeClr val="tx1"/>
              </a:solidFill>
            </a:endParaRPr>
          </a:p>
        </p:txBody>
      </p:sp>
      <p:cxnSp>
        <p:nvCxnSpPr>
          <p:cNvPr id="4" name="Conector recto 3"/>
          <p:cNvCxnSpPr/>
          <p:nvPr/>
        </p:nvCxnSpPr>
        <p:spPr>
          <a:xfrm>
            <a:off x="5218053" y="2366222"/>
            <a:ext cx="0" cy="2818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5156242" y="2841905"/>
            <a:ext cx="135255" cy="135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5156242" y="3259173"/>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ectángulo 45"/>
          <p:cNvSpPr/>
          <p:nvPr/>
        </p:nvSpPr>
        <p:spPr>
          <a:xfrm>
            <a:off x="5156242" y="3676441"/>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ectángulo 46"/>
          <p:cNvSpPr/>
          <p:nvPr/>
        </p:nvSpPr>
        <p:spPr>
          <a:xfrm>
            <a:off x="5156242" y="4093709"/>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Rectángulo 47"/>
          <p:cNvSpPr/>
          <p:nvPr/>
        </p:nvSpPr>
        <p:spPr>
          <a:xfrm>
            <a:off x="5156242" y="4510977"/>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object 12"/>
          <p:cNvSpPr/>
          <p:nvPr/>
        </p:nvSpPr>
        <p:spPr>
          <a:xfrm>
            <a:off x="2630419" y="4029701"/>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2" name="object 693">
            <a:extLst>
              <a:ext uri="{FF2B5EF4-FFF2-40B4-BE49-F238E27FC236}">
                <a16:creationId xmlns:a16="http://schemas.microsoft.com/office/drawing/2014/main" id="{20C6F342-BD91-45DC-9BB3-0332D8AB93A4}"/>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CD881092-7512-86FF-78F6-548371A47BD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rotWithShape="1">
          <a:blip r:embed="rId3"/>
          <a:srcRect l="13724" t="6022" r="9691" b="25073"/>
          <a:stretch/>
        </p:blipFill>
        <p:spPr>
          <a:xfrm>
            <a:off x="1371600" y="1497901"/>
            <a:ext cx="4013200" cy="4725099"/>
          </a:xfrm>
          <a:prstGeom prst="rect">
            <a:avLst/>
          </a:prstGeom>
          <a:ln w="12700">
            <a:miter lim="400000"/>
          </a:ln>
          <a:extLst>
            <a:ext uri="{C572A759-6A51-4108-AA02-DFA0A04FC94B}">
              <ma14:wrappingTextBoxFlag xmlns:ma14="http://schemas.microsoft.com/office/mac/drawingml/2011/main" xmlns="" val="1"/>
            </a:ext>
          </a:extLst>
        </p:spPr>
      </p:pic>
      <p:sp>
        <p:nvSpPr>
          <p:cNvPr id="9" name="2020"/>
          <p:cNvSpPr txBox="1">
            <a:spLocks/>
          </p:cNvSpPr>
          <p:nvPr/>
        </p:nvSpPr>
        <p:spPr>
          <a:xfrm>
            <a:off x="5839330" y="2832532"/>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38" dirty="0">
                <a:ln w="25400" cap="rnd">
                  <a:noFill/>
                </a:ln>
                <a:solidFill>
                  <a:srgbClr val="000000"/>
                </a:solidFill>
                <a:latin typeface="+mj-lt"/>
              </a:rPr>
              <a:t>2020</a:t>
            </a:r>
          </a:p>
        </p:txBody>
      </p:sp>
      <p:sp>
        <p:nvSpPr>
          <p:cNvPr id="10" name="Vulputate Cras"/>
          <p:cNvSpPr txBox="1">
            <a:spLocks/>
          </p:cNvSpPr>
          <p:nvPr/>
        </p:nvSpPr>
        <p:spPr>
          <a:xfrm>
            <a:off x="5839330" y="3559250"/>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cs typeface="Arial" panose="020B0604020202020204" pitchFamily="34" charset="0"/>
              </a:rPr>
              <a:t>Vulputate</a:t>
            </a:r>
            <a:r>
              <a:rPr lang="es-PE" sz="2001" b="1" dirty="0">
                <a:cs typeface="Arial" panose="020B0604020202020204" pitchFamily="34" charset="0"/>
              </a:rPr>
              <a:t> Cras</a:t>
            </a:r>
          </a:p>
        </p:txBody>
      </p:sp>
      <p:sp>
        <p:nvSpPr>
          <p:cNvPr id="11" name="Duis mollis, est non commodo luctus, nisi erat porttitor ligula, eget lacinia odio sem nec elit. Lorem dolor sit amet adipiscing elit."/>
          <p:cNvSpPr txBox="1">
            <a:spLocks/>
          </p:cNvSpPr>
          <p:nvPr/>
        </p:nvSpPr>
        <p:spPr>
          <a:xfrm>
            <a:off x="5839330" y="3961137"/>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Work Sans" panose="00000500000000000000" pitchFamily="2" charset="0"/>
                <a:cs typeface="Arial" panose="020B0604020202020204" pitchFamily="34" charset="0"/>
              </a:rPr>
              <a:t>Duis</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mollis</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est</a:t>
            </a:r>
            <a:r>
              <a:rPr lang="es-PE" sz="2001" spc="19" dirty="0">
                <a:latin typeface="Work Sans" panose="00000500000000000000" pitchFamily="2" charset="0"/>
                <a:cs typeface="Arial" panose="020B0604020202020204" pitchFamily="34" charset="0"/>
              </a:rPr>
              <a:t> non commodo </a:t>
            </a:r>
            <a:r>
              <a:rPr lang="es-PE" sz="2001" spc="19" dirty="0" err="1">
                <a:latin typeface="Work Sans" panose="00000500000000000000" pitchFamily="2" charset="0"/>
                <a:cs typeface="Arial" panose="020B0604020202020204" pitchFamily="34" charset="0"/>
              </a:rPr>
              <a:t>luctus</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nisi</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erat</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porttitor</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ligula</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eget</a:t>
            </a:r>
            <a:r>
              <a:rPr lang="es-PE" sz="2001" spc="19" dirty="0">
                <a:latin typeface="Work Sans" panose="00000500000000000000" pitchFamily="2" charset="0"/>
                <a:cs typeface="Arial" panose="020B0604020202020204" pitchFamily="34" charset="0"/>
              </a:rPr>
              <a:t> lacinia odio </a:t>
            </a:r>
            <a:r>
              <a:rPr lang="es-PE" sz="2001" spc="19" dirty="0" err="1">
                <a:latin typeface="Work Sans" panose="00000500000000000000" pitchFamily="2" charset="0"/>
                <a:cs typeface="Arial" panose="020B0604020202020204" pitchFamily="34" charset="0"/>
              </a:rPr>
              <a:t>sem</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nec</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elit</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Lorem</a:t>
            </a:r>
            <a:r>
              <a:rPr lang="es-PE" sz="2001" spc="19" dirty="0">
                <a:latin typeface="Work Sans" panose="00000500000000000000" pitchFamily="2" charset="0"/>
                <a:cs typeface="Arial" panose="020B0604020202020204" pitchFamily="34" charset="0"/>
              </a:rPr>
              <a:t> dolor </a:t>
            </a:r>
            <a:r>
              <a:rPr lang="es-PE" sz="2001" spc="19" dirty="0" err="1">
                <a:latin typeface="Work Sans" panose="00000500000000000000" pitchFamily="2" charset="0"/>
                <a:cs typeface="Arial" panose="020B0604020202020204" pitchFamily="34" charset="0"/>
              </a:rPr>
              <a:t>sit</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amet</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adipiscing</a:t>
            </a:r>
            <a:r>
              <a:rPr lang="es-PE" sz="2001" spc="19" dirty="0">
                <a:latin typeface="Work Sans" panose="00000500000000000000" pitchFamily="2" charset="0"/>
                <a:cs typeface="Arial" panose="020B0604020202020204" pitchFamily="34" charset="0"/>
              </a:rPr>
              <a:t> </a:t>
            </a:r>
            <a:r>
              <a:rPr lang="es-PE" sz="2001" spc="19" dirty="0" err="1">
                <a:latin typeface="Work Sans" panose="00000500000000000000" pitchFamily="2" charset="0"/>
                <a:cs typeface="Arial" panose="020B0604020202020204" pitchFamily="34" charset="0"/>
              </a:rPr>
              <a:t>elit</a:t>
            </a:r>
            <a:r>
              <a:rPr lang="es-PE" sz="2001" spc="19" dirty="0">
                <a:latin typeface="Work Sans" panose="00000500000000000000" pitchFamily="2" charset="0"/>
                <a:cs typeface="Arial" panose="020B0604020202020204" pitchFamily="34" charset="0"/>
              </a:rPr>
              <a:t>.</a:t>
            </a:r>
          </a:p>
        </p:txBody>
      </p:sp>
      <p:pic>
        <p:nvPicPr>
          <p:cNvPr id="2" name="object 682">
            <a:extLst>
              <a:ext uri="{FF2B5EF4-FFF2-40B4-BE49-F238E27FC236}">
                <a16:creationId xmlns:a16="http://schemas.microsoft.com/office/drawing/2014/main" id="{609098F6-1296-F568-5BEB-2502DBB442C4}"/>
              </a:ext>
            </a:extLst>
          </p:cNvPr>
          <p:cNvPicPr/>
          <p:nvPr/>
        </p:nvPicPr>
        <p:blipFill>
          <a:blip r:embed="rId4" cstate="print"/>
          <a:stretch>
            <a:fillRect/>
          </a:stretch>
        </p:blipFill>
        <p:spPr>
          <a:xfrm>
            <a:off x="10970537" y="417168"/>
            <a:ext cx="609549" cy="851572"/>
          </a:xfrm>
          <a:prstGeom prst="rect">
            <a:avLst/>
          </a:prstGeom>
        </p:spPr>
      </p:pic>
      <p:sp>
        <p:nvSpPr>
          <p:cNvPr id="3" name="object 496">
            <a:extLst>
              <a:ext uri="{FF2B5EF4-FFF2-40B4-BE49-F238E27FC236}">
                <a16:creationId xmlns:a16="http://schemas.microsoft.com/office/drawing/2014/main" id="{7506F49B-0BD7-2780-44A1-1CA10B617072}"/>
              </a:ext>
            </a:extLst>
          </p:cNvPr>
          <p:cNvSpPr txBox="1">
            <a:spLocks/>
          </p:cNvSpPr>
          <p:nvPr/>
        </p:nvSpPr>
        <p:spPr>
          <a:xfrm>
            <a:off x="1514678" y="512076"/>
            <a:ext cx="9162642" cy="659170"/>
          </a:xfrm>
          <a:prstGeom prst="rect">
            <a:avLst/>
          </a:prstGeom>
        </p:spPr>
        <p:txBody>
          <a:bodyPr vert="horz" wrap="square" lIns="0" tIns="98376" rIns="0" bIns="0" rtlCol="0">
            <a:spAutoFit/>
          </a:bodyPr>
          <a:lstStyle>
            <a:lvl1pPr>
              <a:defRPr>
                <a:latin typeface="+mj-lt"/>
                <a:ea typeface="+mj-ea"/>
                <a:cs typeface="+mj-cs"/>
              </a:defRPr>
            </a:lvl1pPr>
          </a:lstStyle>
          <a:p>
            <a:pPr marL="7701">
              <a:spcBef>
                <a:spcPts val="76"/>
              </a:spcBef>
            </a:pPr>
            <a:r>
              <a:rPr lang="es-PE" sz="3638" dirty="0">
                <a:solidFill>
                  <a:schemeClr val="tx1"/>
                </a:solidFill>
              </a:rPr>
              <a:t>Título</a:t>
            </a:r>
          </a:p>
        </p:txBody>
      </p:sp>
      <p:sp>
        <p:nvSpPr>
          <p:cNvPr id="4" name="object 693">
            <a:extLst>
              <a:ext uri="{FF2B5EF4-FFF2-40B4-BE49-F238E27FC236}">
                <a16:creationId xmlns:a16="http://schemas.microsoft.com/office/drawing/2014/main" id="{90F1D71B-8D60-35E8-EA27-BD8CA150E4E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E32CAD7A-6114-115F-C208-EAA594085112}"/>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Tree>
    <p:custDataLst>
      <p:tags r:id="rId1"/>
    </p:custDataLst>
    <p:extLst>
      <p:ext uri="{BB962C8B-B14F-4D97-AF65-F5344CB8AC3E}">
        <p14:creationId xmlns:p14="http://schemas.microsoft.com/office/powerpoint/2010/main" val="97604922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pic>
        <p:nvPicPr>
          <p:cNvPr id="2" name="object 2"/>
          <p:cNvPicPr/>
          <p:nvPr/>
        </p:nvPicPr>
        <p:blipFill>
          <a:blip r:embed="rId3" cstate="print"/>
          <a:stretch>
            <a:fillRect/>
          </a:stretch>
        </p:blipFill>
        <p:spPr>
          <a:xfrm>
            <a:off x="10970537" y="417168"/>
            <a:ext cx="609549" cy="851572"/>
          </a:xfrm>
          <a:prstGeom prst="rect">
            <a:avLst/>
          </a:prstGeom>
        </p:spPr>
      </p:pic>
      <p:sp>
        <p:nvSpPr>
          <p:cNvPr id="10" name="object 10"/>
          <p:cNvSpPr txBox="1"/>
          <p:nvPr/>
        </p:nvSpPr>
        <p:spPr>
          <a:xfrm>
            <a:off x="1295400" y="3048000"/>
            <a:ext cx="6809286" cy="2791355"/>
          </a:xfrm>
          <a:prstGeom prst="rect">
            <a:avLst/>
          </a:prstGeom>
        </p:spPr>
        <p:txBody>
          <a:bodyPr vert="horz" wrap="square" lIns="0" tIns="7316" rIns="0" bIns="0" rtlCol="0">
            <a:spAutoFit/>
          </a:bodyPr>
          <a:lstStyle/>
          <a:p>
            <a:pPr marL="642095" marR="1147876" indent="-342900" algn="l">
              <a:buClr>
                <a:schemeClr val="accent3"/>
              </a:buClr>
              <a:buFont typeface="Wingdings" panose="05000000000000000000" pitchFamily="2" charset="2"/>
              <a:buChar char="§"/>
            </a:pPr>
            <a:r>
              <a:rPr lang="es-PE" sz="2001" dirty="0">
                <a:solidFill>
                  <a:srgbClr val="231F1F"/>
                </a:solidFill>
                <a:latin typeface="Work Sans" panose="00000500000000000000" pitchFamily="2" charset="0"/>
                <a:cs typeface="Arial" panose="020B0604020202020204" pitchFamily="34" charset="0"/>
              </a:rPr>
              <a:t>Reconocer terminología estadística.</a:t>
            </a:r>
          </a:p>
          <a:p>
            <a:pPr marL="642095" marR="1147876" indent="-342900" algn="l">
              <a:buClr>
                <a:schemeClr val="accent3"/>
              </a:buClr>
              <a:buFont typeface="Wingdings" panose="05000000000000000000" pitchFamily="2" charset="2"/>
              <a:buChar char="§"/>
            </a:pPr>
            <a:endParaRPr lang="es-PE" sz="2001" dirty="0">
              <a:solidFill>
                <a:srgbClr val="231F1F"/>
              </a:solidFill>
              <a:latin typeface="Work Sans" panose="00000500000000000000" pitchFamily="2" charset="0"/>
              <a:cs typeface="Arial" panose="020B0604020202020204" pitchFamily="34" charset="0"/>
            </a:endParaRPr>
          </a:p>
          <a:p>
            <a:pPr marL="342900" indent="-342900" algn="l">
              <a:spcBef>
                <a:spcPts val="106"/>
              </a:spcBef>
              <a:buClr>
                <a:schemeClr val="accent3"/>
              </a:buClr>
              <a:buFont typeface="Wingdings" panose="05000000000000000000" pitchFamily="2" charset="2"/>
              <a:buChar char="§"/>
            </a:pPr>
            <a:endParaRPr sz="2001" dirty="0">
              <a:latin typeface="Work Sans" panose="00000500000000000000" pitchFamily="2" charset="0"/>
              <a:cs typeface="Arial" panose="020B0604020202020204" pitchFamily="34" charset="0"/>
            </a:endParaRPr>
          </a:p>
          <a:p>
            <a:pPr marL="642095" marR="543710" indent="-342900" algn="l">
              <a:buClr>
                <a:schemeClr val="accent3"/>
              </a:buClr>
              <a:buFont typeface="Wingdings" panose="05000000000000000000" pitchFamily="2" charset="2"/>
              <a:buChar char="§"/>
            </a:pPr>
            <a:r>
              <a:rPr lang="es-PE" sz="2001" dirty="0">
                <a:solidFill>
                  <a:srgbClr val="231F1F"/>
                </a:solidFill>
                <a:latin typeface="Work Sans" panose="00000500000000000000" pitchFamily="2" charset="0"/>
                <a:cs typeface="Arial" panose="020B0604020202020204" pitchFamily="34" charset="0"/>
              </a:rPr>
              <a:t>Organizar los datos mediante tablas y gráficos.</a:t>
            </a:r>
          </a:p>
          <a:p>
            <a:pPr marL="642095" marR="543710" indent="-342900" algn="l">
              <a:buClr>
                <a:schemeClr val="accent3"/>
              </a:buClr>
              <a:buFont typeface="Wingdings" panose="05000000000000000000" pitchFamily="2" charset="2"/>
              <a:buChar char="§"/>
            </a:pPr>
            <a:endParaRPr lang="es-PE" sz="2001" dirty="0">
              <a:solidFill>
                <a:srgbClr val="231F1F"/>
              </a:solidFill>
              <a:latin typeface="Work Sans" panose="00000500000000000000" pitchFamily="2" charset="0"/>
              <a:cs typeface="Arial" panose="020B0604020202020204" pitchFamily="34" charset="0"/>
            </a:endParaRPr>
          </a:p>
          <a:p>
            <a:pPr marL="642095" marR="543710" indent="-342900" algn="l">
              <a:buClr>
                <a:schemeClr val="accent3"/>
              </a:buClr>
              <a:buFont typeface="Wingdings" panose="05000000000000000000" pitchFamily="2" charset="2"/>
              <a:buChar char="§"/>
            </a:pPr>
            <a:endParaRPr lang="es-PE" sz="2001" dirty="0">
              <a:solidFill>
                <a:srgbClr val="231F1F"/>
              </a:solidFill>
              <a:latin typeface="Work Sans" panose="00000500000000000000" pitchFamily="2" charset="0"/>
              <a:cs typeface="Arial" panose="020B0604020202020204" pitchFamily="34" charset="0"/>
            </a:endParaRPr>
          </a:p>
          <a:p>
            <a:pPr marL="642095" marR="543710" indent="-342900" algn="l">
              <a:buClr>
                <a:schemeClr val="accent3"/>
              </a:buClr>
              <a:buFont typeface="Wingdings" panose="05000000000000000000" pitchFamily="2" charset="2"/>
              <a:buChar char="§"/>
            </a:pPr>
            <a:r>
              <a:rPr lang="es-PE" sz="2001" dirty="0">
                <a:solidFill>
                  <a:srgbClr val="231F1F"/>
                </a:solidFill>
                <a:latin typeface="Work Sans" panose="00000500000000000000" pitchFamily="2" charset="0"/>
                <a:cs typeface="Arial" panose="020B0604020202020204" pitchFamily="34" charset="0"/>
              </a:rPr>
              <a:t>Organizar los datos mediante tablas y gráficos.</a:t>
            </a:r>
          </a:p>
        </p:txBody>
      </p:sp>
      <p:sp>
        <p:nvSpPr>
          <p:cNvPr id="12" name="object 12"/>
          <p:cNvSpPr txBox="1">
            <a:spLocks noGrp="1"/>
          </p:cNvSpPr>
          <p:nvPr>
            <p:ph type="title"/>
          </p:nvPr>
        </p:nvSpPr>
        <p:spPr>
          <a:xfrm>
            <a:off x="1283640" y="512076"/>
            <a:ext cx="9455858" cy="611009"/>
          </a:xfrm>
          <a:prstGeom prst="rect">
            <a:avLst/>
          </a:prstGeom>
        </p:spPr>
        <p:txBody>
          <a:bodyPr vert="horz" wrap="square" lIns="0" tIns="117420" rIns="0" bIns="0" rtlCol="0">
            <a:spAutoFit/>
          </a:bodyPr>
          <a:lstStyle/>
          <a:p>
            <a:pPr marL="7701" algn="l">
              <a:spcBef>
                <a:spcPts val="79"/>
              </a:spcBef>
            </a:pPr>
            <a:r>
              <a:rPr lang="es-PE" sz="3200" dirty="0">
                <a:solidFill>
                  <a:srgbClr val="231F1F"/>
                </a:solidFill>
                <a:latin typeface="+mj-lt"/>
              </a:rPr>
              <a:t>Logro de aprendizaje de la semana</a:t>
            </a:r>
          </a:p>
        </p:txBody>
      </p:sp>
      <p:sp>
        <p:nvSpPr>
          <p:cNvPr id="29" name="Rectángulo 28"/>
          <p:cNvSpPr/>
          <p:nvPr/>
        </p:nvSpPr>
        <p:spPr>
          <a:xfrm>
            <a:off x="1283640" y="1966104"/>
            <a:ext cx="4408258" cy="720967"/>
          </a:xfrm>
          <a:prstGeom prst="rect">
            <a:avLst/>
          </a:prstGeom>
        </p:spPr>
        <p:txBody>
          <a:bodyPr wrap="none">
            <a:spAutoFit/>
          </a:bodyPr>
          <a:lstStyle/>
          <a:p>
            <a:pPr marL="7701" marR="3081" algn="l">
              <a:lnSpc>
                <a:spcPct val="100299"/>
              </a:lnSpc>
              <a:spcBef>
                <a:spcPts val="58"/>
              </a:spcBef>
            </a:pPr>
            <a:r>
              <a:rPr lang="es-PE" sz="2001" dirty="0">
                <a:solidFill>
                  <a:srgbClr val="231F1F"/>
                </a:solidFill>
                <a:latin typeface="+mn-lt"/>
                <a:cs typeface="Arial Black"/>
              </a:rPr>
              <a:t>Al finalizar el tema, el estudiante</a:t>
            </a:r>
          </a:p>
          <a:p>
            <a:pPr marL="7701" marR="3081" algn="l">
              <a:lnSpc>
                <a:spcPct val="100299"/>
              </a:lnSpc>
              <a:spcBef>
                <a:spcPts val="58"/>
              </a:spcBef>
            </a:pPr>
            <a:r>
              <a:rPr lang="es-PE" sz="2001" dirty="0">
                <a:solidFill>
                  <a:srgbClr val="231F1F"/>
                </a:solidFill>
                <a:latin typeface="+mn-lt"/>
                <a:cs typeface="Arial Black"/>
              </a:rPr>
              <a:t>será capaz de:</a:t>
            </a:r>
            <a:endParaRPr lang="es-PE" sz="2001" dirty="0">
              <a:latin typeface="+mn-lt"/>
              <a:cs typeface="Arial Black"/>
            </a:endParaRPr>
          </a:p>
        </p:txBody>
      </p:sp>
      <p:grpSp>
        <p:nvGrpSpPr>
          <p:cNvPr id="16" name="Group 9"/>
          <p:cNvGrpSpPr>
            <a:grpSpLocks noChangeAspect="1"/>
          </p:cNvGrpSpPr>
          <p:nvPr/>
        </p:nvGrpSpPr>
        <p:grpSpPr bwMode="auto">
          <a:xfrm>
            <a:off x="552017" y="647568"/>
            <a:ext cx="508285" cy="508120"/>
            <a:chOff x="5979" y="1593"/>
            <a:chExt cx="3085" cy="3084"/>
          </a:xfrm>
        </p:grpSpPr>
        <p:sp>
          <p:nvSpPr>
            <p:cNvPr id="17" name="AutoShape 8"/>
            <p:cNvSpPr>
              <a:spLocks noChangeAspect="1" noChangeArrowheads="1" noTextEdit="1"/>
            </p:cNvSpPr>
            <p:nvPr/>
          </p:nvSpPr>
          <p:spPr bwMode="auto">
            <a:xfrm>
              <a:off x="5979" y="1593"/>
              <a:ext cx="3085"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s-PE"/>
            </a:p>
          </p:txBody>
        </p:sp>
        <p:sp>
          <p:nvSpPr>
            <p:cNvPr id="19" name="Freeform 10"/>
            <p:cNvSpPr>
              <a:spLocks/>
            </p:cNvSpPr>
            <p:nvPr/>
          </p:nvSpPr>
          <p:spPr bwMode="auto">
            <a:xfrm>
              <a:off x="6921" y="2726"/>
              <a:ext cx="1189" cy="806"/>
            </a:xfrm>
            <a:custGeom>
              <a:avLst/>
              <a:gdLst>
                <a:gd name="T0" fmla="*/ 2476 w 2476"/>
                <a:gd name="T1" fmla="*/ 0 h 1678"/>
                <a:gd name="T2" fmla="*/ 799 w 2476"/>
                <a:gd name="T3" fmla="*/ 1678 h 1678"/>
                <a:gd name="T4" fmla="*/ 0 w 2476"/>
                <a:gd name="T5" fmla="*/ 879 h 1678"/>
              </a:gdLst>
              <a:ahLst/>
              <a:cxnLst>
                <a:cxn ang="0">
                  <a:pos x="T0" y="T1"/>
                </a:cxn>
                <a:cxn ang="0">
                  <a:pos x="T2" y="T3"/>
                </a:cxn>
                <a:cxn ang="0">
                  <a:pos x="T4" y="T5"/>
                </a:cxn>
              </a:cxnLst>
              <a:rect l="0" t="0" r="r" b="b"/>
              <a:pathLst>
                <a:path w="2476" h="1678">
                  <a:moveTo>
                    <a:pt x="2476" y="0"/>
                  </a:moveTo>
                  <a:lnTo>
                    <a:pt x="799" y="1678"/>
                  </a:lnTo>
                  <a:lnTo>
                    <a:pt x="0" y="879"/>
                  </a:lnTo>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sp>
          <p:nvSpPr>
            <p:cNvPr id="21" name="Oval 11"/>
            <p:cNvSpPr>
              <a:spLocks noChangeArrowheads="1"/>
            </p:cNvSpPr>
            <p:nvPr/>
          </p:nvSpPr>
          <p:spPr bwMode="auto">
            <a:xfrm>
              <a:off x="6099" y="1713"/>
              <a:ext cx="2833" cy="2832"/>
            </a:xfrm>
            <a:prstGeom prst="ellipse">
              <a:avLst/>
            </a:pr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grpSp>
      <p:pic>
        <p:nvPicPr>
          <p:cNvPr id="5" name="Imagen 4">
            <a:extLst>
              <a:ext uri="{FF2B5EF4-FFF2-40B4-BE49-F238E27FC236}">
                <a16:creationId xmlns:a16="http://schemas.microsoft.com/office/drawing/2014/main" id="{99A60FBE-7626-D2ED-EBF9-37D136DCE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171" y="2320014"/>
            <a:ext cx="2985512" cy="3056259"/>
          </a:xfrm>
          <a:prstGeom prst="rect">
            <a:avLst/>
          </a:prstGeom>
        </p:spPr>
      </p:pic>
    </p:spTree>
    <p:custDataLst>
      <p:tags r:id="rId1"/>
    </p:custDataLst>
    <p:extLst>
      <p:ext uri="{BB962C8B-B14F-4D97-AF65-F5344CB8AC3E}">
        <p14:creationId xmlns:p14="http://schemas.microsoft.com/office/powerpoint/2010/main" val="402764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o 48">
            <a:extLst>
              <a:ext uri="{FF2B5EF4-FFF2-40B4-BE49-F238E27FC236}">
                <a16:creationId xmlns:a16="http://schemas.microsoft.com/office/drawing/2014/main" id="{307177FB-8CAB-DD60-4BF5-F5698BCCE7AA}"/>
              </a:ext>
            </a:extLst>
          </p:cNvPr>
          <p:cNvGrpSpPr/>
          <p:nvPr/>
        </p:nvGrpSpPr>
        <p:grpSpPr>
          <a:xfrm>
            <a:off x="5867400" y="1143000"/>
            <a:ext cx="4583953" cy="4495800"/>
            <a:chOff x="6019800" y="1143000"/>
            <a:chExt cx="4583953" cy="4495800"/>
          </a:xfrm>
        </p:grpSpPr>
        <p:pic>
          <p:nvPicPr>
            <p:cNvPr id="50" name="Imagen 49" descr="Imagen que contiene Forma&#10;&#10;Descripción generada automáticamente">
              <a:extLst>
                <a:ext uri="{FF2B5EF4-FFF2-40B4-BE49-F238E27FC236}">
                  <a16:creationId xmlns:a16="http://schemas.microsoft.com/office/drawing/2014/main" id="{3EBB4AE4-2C9C-EF47-FFD3-18297834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143000"/>
              <a:ext cx="4583953" cy="4495800"/>
            </a:xfrm>
            <a:prstGeom prst="rect">
              <a:avLst/>
            </a:prstGeom>
          </p:spPr>
        </p:pic>
        <p:sp>
          <p:nvSpPr>
            <p:cNvPr id="51" name="object 687">
              <a:extLst>
                <a:ext uri="{FF2B5EF4-FFF2-40B4-BE49-F238E27FC236}">
                  <a16:creationId xmlns:a16="http://schemas.microsoft.com/office/drawing/2014/main" id="{747E93AB-B8E3-9929-2411-E0A94D3960BA}"/>
                </a:ext>
              </a:extLst>
            </p:cNvPr>
            <p:cNvSpPr/>
            <p:nvPr/>
          </p:nvSpPr>
          <p:spPr>
            <a:xfrm>
              <a:off x="6420506" y="23110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52" name="object 688">
              <a:extLst>
                <a:ext uri="{FF2B5EF4-FFF2-40B4-BE49-F238E27FC236}">
                  <a16:creationId xmlns:a16="http://schemas.microsoft.com/office/drawing/2014/main" id="{2AB5773C-5F72-FC4E-81EC-AF1D8D22D34C}"/>
                </a:ext>
              </a:extLst>
            </p:cNvPr>
            <p:cNvSpPr/>
            <p:nvPr/>
          </p:nvSpPr>
          <p:spPr>
            <a:xfrm>
              <a:off x="6420506" y="3057194"/>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53" name="object 689">
              <a:extLst>
                <a:ext uri="{FF2B5EF4-FFF2-40B4-BE49-F238E27FC236}">
                  <a16:creationId xmlns:a16="http://schemas.microsoft.com/office/drawing/2014/main" id="{15A6F11F-7BCA-33A0-B29F-2E81110FE9E0}"/>
                </a:ext>
              </a:extLst>
            </p:cNvPr>
            <p:cNvSpPr txBox="1"/>
            <p:nvPr/>
          </p:nvSpPr>
          <p:spPr>
            <a:xfrm>
              <a:off x="6711537" y="2133600"/>
              <a:ext cx="3112216" cy="377886"/>
            </a:xfrm>
            <a:prstGeom prst="rect">
              <a:avLst/>
            </a:prstGeom>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54" name="object 699">
              <a:extLst>
                <a:ext uri="{FF2B5EF4-FFF2-40B4-BE49-F238E27FC236}">
                  <a16:creationId xmlns:a16="http://schemas.microsoft.com/office/drawing/2014/main" id="{DA5D201A-70EC-FCF9-A301-B7777E9D6851}"/>
                </a:ext>
              </a:extLst>
            </p:cNvPr>
            <p:cNvSpPr/>
            <p:nvPr/>
          </p:nvSpPr>
          <p:spPr>
            <a:xfrm>
              <a:off x="6430387" y="3503616"/>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55" name="object 700">
              <a:extLst>
                <a:ext uri="{FF2B5EF4-FFF2-40B4-BE49-F238E27FC236}">
                  <a16:creationId xmlns:a16="http://schemas.microsoft.com/office/drawing/2014/main" id="{0E91A22F-E234-858E-0B00-A06E3A41EB30}"/>
                </a:ext>
              </a:extLst>
            </p:cNvPr>
            <p:cNvSpPr/>
            <p:nvPr/>
          </p:nvSpPr>
          <p:spPr>
            <a:xfrm>
              <a:off x="6430387" y="2713733"/>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56" name="object 689">
              <a:extLst>
                <a:ext uri="{FF2B5EF4-FFF2-40B4-BE49-F238E27FC236}">
                  <a16:creationId xmlns:a16="http://schemas.microsoft.com/office/drawing/2014/main" id="{69532062-30AC-27C9-BA78-40484C6E64C2}"/>
                </a:ext>
              </a:extLst>
            </p:cNvPr>
            <p:cNvSpPr txBox="1"/>
            <p:nvPr/>
          </p:nvSpPr>
          <p:spPr>
            <a:xfrm>
              <a:off x="6711537" y="2919857"/>
              <a:ext cx="3798016" cy="377886"/>
            </a:xfrm>
            <a:prstGeom prst="rect">
              <a:avLst/>
            </a:prstGeom>
          </p:spPr>
          <p:txBody>
            <a:bodyPr vert="horz" wrap="square" lIns="0" tIns="8471" rIns="0" bIns="0" rtlCol="0">
              <a:spAutoFit/>
            </a:bodyPr>
            <a:lstStyle/>
            <a:p>
              <a:pPr marL="7701"/>
              <a:r>
                <a:rPr lang="es-PE" sz="2400" dirty="0">
                  <a:solidFill>
                    <a:srgbClr val="231F1F"/>
                  </a:solidFill>
                  <a:latin typeface="Work Sans SemiBold" panose="00000700000000000000" pitchFamily="50" charset="0"/>
                  <a:cs typeface="Arial Black"/>
                </a:rPr>
                <a:t>Organización de datos</a:t>
              </a:r>
            </a:p>
          </p:txBody>
        </p:sp>
        <p:sp>
          <p:nvSpPr>
            <p:cNvPr id="57" name="object 688">
              <a:extLst>
                <a:ext uri="{FF2B5EF4-FFF2-40B4-BE49-F238E27FC236}">
                  <a16:creationId xmlns:a16="http://schemas.microsoft.com/office/drawing/2014/main" id="{7DF3605F-F199-6C43-5C4A-84B831DF416E}"/>
                </a:ext>
              </a:extLst>
            </p:cNvPr>
            <p:cNvSpPr/>
            <p:nvPr/>
          </p:nvSpPr>
          <p:spPr>
            <a:xfrm>
              <a:off x="6420506" y="387199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58" name="object 689">
              <a:extLst>
                <a:ext uri="{FF2B5EF4-FFF2-40B4-BE49-F238E27FC236}">
                  <a16:creationId xmlns:a16="http://schemas.microsoft.com/office/drawing/2014/main" id="{A2E44DFB-E08C-0301-68B6-39F277B58E25}"/>
                </a:ext>
              </a:extLst>
            </p:cNvPr>
            <p:cNvSpPr txBox="1"/>
            <p:nvPr/>
          </p:nvSpPr>
          <p:spPr>
            <a:xfrm>
              <a:off x="6717584" y="3734655"/>
              <a:ext cx="3798016" cy="353905"/>
            </a:xfrm>
            <a:prstGeom prst="rect">
              <a:avLst/>
            </a:prstGeom>
          </p:spPr>
          <p:txBody>
            <a:bodyPr vert="horz" wrap="square" lIns="0" tIns="8471" rIns="0" bIns="0" rtlCol="0">
              <a:spAutoFit/>
            </a:bodyPr>
            <a:lstStyle/>
            <a:p>
              <a:pPr marL="7701"/>
              <a:r>
                <a:rPr lang="es-PE" sz="2244" dirty="0">
                  <a:solidFill>
                    <a:srgbClr val="231F1F"/>
                  </a:solidFill>
                  <a:latin typeface="Work Sans SemiBold" panose="00000700000000000000" pitchFamily="50" charset="0"/>
                  <a:cs typeface="Arial Black"/>
                </a:rPr>
                <a:t>Organización de datos</a:t>
              </a:r>
            </a:p>
          </p:txBody>
        </p:sp>
        <p:sp>
          <p:nvSpPr>
            <p:cNvPr id="59" name="object 687">
              <a:extLst>
                <a:ext uri="{FF2B5EF4-FFF2-40B4-BE49-F238E27FC236}">
                  <a16:creationId xmlns:a16="http://schemas.microsoft.com/office/drawing/2014/main" id="{65F4C086-019C-7089-D3F0-339CB3EB5584}"/>
                </a:ext>
              </a:extLst>
            </p:cNvPr>
            <p:cNvSpPr/>
            <p:nvPr/>
          </p:nvSpPr>
          <p:spPr>
            <a:xfrm>
              <a:off x="6420506" y="45736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0" name="object 689">
              <a:extLst>
                <a:ext uri="{FF2B5EF4-FFF2-40B4-BE49-F238E27FC236}">
                  <a16:creationId xmlns:a16="http://schemas.microsoft.com/office/drawing/2014/main" id="{2FBEF428-54A5-0B56-3583-7E8FC569FB3D}"/>
                </a:ext>
              </a:extLst>
            </p:cNvPr>
            <p:cNvSpPr txBox="1"/>
            <p:nvPr/>
          </p:nvSpPr>
          <p:spPr>
            <a:xfrm>
              <a:off x="6711537" y="4396198"/>
              <a:ext cx="3112216" cy="377886"/>
            </a:xfrm>
            <a:prstGeom prst="rect">
              <a:avLst/>
            </a:prstGeom>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61" name="object 700">
              <a:extLst>
                <a:ext uri="{FF2B5EF4-FFF2-40B4-BE49-F238E27FC236}">
                  <a16:creationId xmlns:a16="http://schemas.microsoft.com/office/drawing/2014/main" id="{7CA04190-2679-CEBC-92BD-84DA3A5E9ADD}"/>
                </a:ext>
              </a:extLst>
            </p:cNvPr>
            <p:cNvSpPr/>
            <p:nvPr/>
          </p:nvSpPr>
          <p:spPr>
            <a:xfrm>
              <a:off x="6430387" y="4976331"/>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62" name="object 700">
              <a:extLst>
                <a:ext uri="{FF2B5EF4-FFF2-40B4-BE49-F238E27FC236}">
                  <a16:creationId xmlns:a16="http://schemas.microsoft.com/office/drawing/2014/main" id="{908FAE40-C3D4-9089-7E30-F76EB50109F0}"/>
                </a:ext>
              </a:extLst>
            </p:cNvPr>
            <p:cNvSpPr/>
            <p:nvPr/>
          </p:nvSpPr>
          <p:spPr>
            <a:xfrm>
              <a:off x="6430387" y="4252431"/>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grpSp>
      <p:sp>
        <p:nvSpPr>
          <p:cNvPr id="26" name="object 2">
            <a:extLst>
              <a:ext uri="{FF2B5EF4-FFF2-40B4-BE49-F238E27FC236}">
                <a16:creationId xmlns:a16="http://schemas.microsoft.com/office/drawing/2014/main" id="{D81093C2-FA64-0E6E-0E64-8199E5CF790C}"/>
              </a:ext>
            </a:extLst>
          </p:cNvPr>
          <p:cNvSpPr txBox="1">
            <a:spLocks/>
          </p:cNvSpPr>
          <p:nvPr/>
        </p:nvSpPr>
        <p:spPr>
          <a:xfrm>
            <a:off x="1510827" y="512076"/>
            <a:ext cx="6406827"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79"/>
              </a:spcBef>
            </a:pPr>
            <a:r>
              <a:rPr lang="es-PE" sz="3200" dirty="0">
                <a:solidFill>
                  <a:srgbClr val="231F1F"/>
                </a:solidFill>
                <a:latin typeface="+mj-lt"/>
              </a:rPr>
              <a:t>Contenido</a:t>
            </a:r>
          </a:p>
        </p:txBody>
      </p:sp>
      <p:sp>
        <p:nvSpPr>
          <p:cNvPr id="27" name="object 693">
            <a:extLst>
              <a:ext uri="{FF2B5EF4-FFF2-40B4-BE49-F238E27FC236}">
                <a16:creationId xmlns:a16="http://schemas.microsoft.com/office/drawing/2014/main" id="{16F2686E-943F-173A-057E-1BAD0D7C13C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8" name="Imagen 27">
            <a:extLst>
              <a:ext uri="{FF2B5EF4-FFF2-40B4-BE49-F238E27FC236}">
                <a16:creationId xmlns:a16="http://schemas.microsoft.com/office/drawing/2014/main" id="{35C24790-38D2-8BC2-9637-4A42DBD4AC1F}"/>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41" name="Grupo 40">
            <a:extLst>
              <a:ext uri="{FF2B5EF4-FFF2-40B4-BE49-F238E27FC236}">
                <a16:creationId xmlns:a16="http://schemas.microsoft.com/office/drawing/2014/main" id="{A955AD15-2D11-115C-81FB-2016FD112985}"/>
              </a:ext>
            </a:extLst>
          </p:cNvPr>
          <p:cNvGrpSpPr/>
          <p:nvPr/>
        </p:nvGrpSpPr>
        <p:grpSpPr>
          <a:xfrm>
            <a:off x="8078424" y="5867400"/>
            <a:ext cx="466704" cy="185960"/>
            <a:chOff x="7701998" y="6248400"/>
            <a:chExt cx="750404" cy="299002"/>
          </a:xfrm>
        </p:grpSpPr>
        <p:sp>
          <p:nvSpPr>
            <p:cNvPr id="35" name="Google Shape;205;p5">
              <a:extLst>
                <a:ext uri="{FF2B5EF4-FFF2-40B4-BE49-F238E27FC236}">
                  <a16:creationId xmlns:a16="http://schemas.microsoft.com/office/drawing/2014/main" id="{42E6803D-3E23-A6D0-221E-59C4B46CFC93}"/>
                </a:ext>
              </a:extLst>
            </p:cNvPr>
            <p:cNvSpPr/>
            <p:nvPr/>
          </p:nvSpPr>
          <p:spPr>
            <a:xfrm rot="10800000" flipV="1">
              <a:off x="7701998" y="6248400"/>
              <a:ext cx="299002" cy="299002"/>
            </a:xfrm>
            <a:prstGeom prst="ellipse">
              <a:avLst/>
            </a:prstGeom>
            <a:solidFill>
              <a:schemeClr val="accent3"/>
            </a:solidFill>
            <a:ln>
              <a:noFill/>
            </a:ln>
          </p:spPr>
          <p:txBody>
            <a:bodyPr spcFirstLastPara="1" wrap="square" lIns="91418" tIns="45698" rIns="91418" bIns="45698" anchor="ctr" anchorCtr="0">
              <a:noAutofit/>
            </a:bodyPr>
            <a:lstStyle/>
            <a:p>
              <a:pPr algn="ctr"/>
              <a:endParaRPr sz="2400" b="1" dirty="0">
                <a:solidFill>
                  <a:schemeClr val="lt1"/>
                </a:solidFill>
                <a:latin typeface="Arial"/>
                <a:ea typeface="Arial"/>
                <a:cs typeface="Arial"/>
                <a:sym typeface="Arial"/>
              </a:endParaRPr>
            </a:p>
          </p:txBody>
        </p:sp>
        <p:sp>
          <p:nvSpPr>
            <p:cNvPr id="36" name="Google Shape;205;p5">
              <a:extLst>
                <a:ext uri="{FF2B5EF4-FFF2-40B4-BE49-F238E27FC236}">
                  <a16:creationId xmlns:a16="http://schemas.microsoft.com/office/drawing/2014/main" id="{9DAC0A71-2727-730C-D2FE-027F90FB0A76}"/>
                </a:ext>
              </a:extLst>
            </p:cNvPr>
            <p:cNvSpPr/>
            <p:nvPr/>
          </p:nvSpPr>
          <p:spPr>
            <a:xfrm rot="10800000" flipV="1">
              <a:off x="8153400" y="6248400"/>
              <a:ext cx="299002" cy="299002"/>
            </a:xfrm>
            <a:prstGeom prst="ellipse">
              <a:avLst/>
            </a:prstGeom>
            <a:solidFill>
              <a:schemeClr val="bg1">
                <a:lumMod val="65000"/>
              </a:schemeClr>
            </a:solidFill>
            <a:ln>
              <a:noFill/>
            </a:ln>
          </p:spPr>
          <p:txBody>
            <a:bodyPr spcFirstLastPara="1" wrap="square" lIns="91418" tIns="45698" rIns="91418" bIns="45698" anchor="ctr" anchorCtr="0">
              <a:noAutofit/>
            </a:bodyPr>
            <a:lstStyle/>
            <a:p>
              <a:pPr algn="ctr"/>
              <a:endParaRPr sz="2400" b="1" dirty="0">
                <a:solidFill>
                  <a:schemeClr val="lt1"/>
                </a:solidFill>
                <a:latin typeface="Arial"/>
                <a:ea typeface="Arial"/>
                <a:cs typeface="Arial"/>
                <a:sym typeface="Arial"/>
              </a:endParaRPr>
            </a:p>
          </p:txBody>
        </p:sp>
      </p:grpSp>
      <p:pic>
        <p:nvPicPr>
          <p:cNvPr id="44" name="Imagen 43" descr="Interfaz de usuario gráfica, Icono&#10;&#10;Descripción generada automáticamente">
            <a:extLst>
              <a:ext uri="{FF2B5EF4-FFF2-40B4-BE49-F238E27FC236}">
                <a16:creationId xmlns:a16="http://schemas.microsoft.com/office/drawing/2014/main" id="{6B94B198-29CB-F5FB-BC53-3587907D7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9338" y="1905000"/>
            <a:ext cx="3944662" cy="4495800"/>
          </a:xfrm>
          <a:prstGeom prst="rect">
            <a:avLst/>
          </a:prstGeom>
        </p:spPr>
      </p:pic>
      <p:grpSp>
        <p:nvGrpSpPr>
          <p:cNvPr id="63" name="Grupo 62">
            <a:extLst>
              <a:ext uri="{FF2B5EF4-FFF2-40B4-BE49-F238E27FC236}">
                <a16:creationId xmlns:a16="http://schemas.microsoft.com/office/drawing/2014/main" id="{004C8B4C-8092-63B0-7634-C2C01B91A466}"/>
              </a:ext>
            </a:extLst>
          </p:cNvPr>
          <p:cNvGrpSpPr/>
          <p:nvPr/>
        </p:nvGrpSpPr>
        <p:grpSpPr>
          <a:xfrm>
            <a:off x="6007847" y="990600"/>
            <a:ext cx="4583953" cy="4495800"/>
            <a:chOff x="6019800" y="1143000"/>
            <a:chExt cx="4583953" cy="4495800"/>
          </a:xfrm>
        </p:grpSpPr>
        <p:pic>
          <p:nvPicPr>
            <p:cNvPr id="64" name="Imagen 63" descr="Imagen que contiene Forma&#10;&#10;Descripción generada automáticamente">
              <a:extLst>
                <a:ext uri="{FF2B5EF4-FFF2-40B4-BE49-F238E27FC236}">
                  <a16:creationId xmlns:a16="http://schemas.microsoft.com/office/drawing/2014/main" id="{6C4A9898-BC47-064A-ED3C-DA27C4C95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143000"/>
              <a:ext cx="4583953" cy="4495800"/>
            </a:xfrm>
            <a:prstGeom prst="rect">
              <a:avLst/>
            </a:prstGeom>
          </p:spPr>
        </p:pic>
        <p:sp>
          <p:nvSpPr>
            <p:cNvPr id="65" name="object 687">
              <a:extLst>
                <a:ext uri="{FF2B5EF4-FFF2-40B4-BE49-F238E27FC236}">
                  <a16:creationId xmlns:a16="http://schemas.microsoft.com/office/drawing/2014/main" id="{8FF9D3A2-8392-55F7-44BF-FAE7EF60CF79}"/>
                </a:ext>
              </a:extLst>
            </p:cNvPr>
            <p:cNvSpPr/>
            <p:nvPr/>
          </p:nvSpPr>
          <p:spPr>
            <a:xfrm>
              <a:off x="6420506" y="23110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6" name="object 688">
              <a:extLst>
                <a:ext uri="{FF2B5EF4-FFF2-40B4-BE49-F238E27FC236}">
                  <a16:creationId xmlns:a16="http://schemas.microsoft.com/office/drawing/2014/main" id="{BC385311-F13D-0A74-D66B-95A1D24C1767}"/>
                </a:ext>
              </a:extLst>
            </p:cNvPr>
            <p:cNvSpPr/>
            <p:nvPr/>
          </p:nvSpPr>
          <p:spPr>
            <a:xfrm>
              <a:off x="6420506" y="3057194"/>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 name="object 689">
              <a:extLst>
                <a:ext uri="{FF2B5EF4-FFF2-40B4-BE49-F238E27FC236}">
                  <a16:creationId xmlns:a16="http://schemas.microsoft.com/office/drawing/2014/main" id="{CE3FC842-A274-95C8-3A45-48A7D13C3C88}"/>
                </a:ext>
              </a:extLst>
            </p:cNvPr>
            <p:cNvSpPr txBox="1"/>
            <p:nvPr/>
          </p:nvSpPr>
          <p:spPr>
            <a:xfrm>
              <a:off x="6711537" y="2133600"/>
              <a:ext cx="3112216" cy="377886"/>
            </a:xfrm>
            <a:prstGeom prst="rect">
              <a:avLst/>
            </a:prstGeom>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68" name="object 699">
              <a:extLst>
                <a:ext uri="{FF2B5EF4-FFF2-40B4-BE49-F238E27FC236}">
                  <a16:creationId xmlns:a16="http://schemas.microsoft.com/office/drawing/2014/main" id="{47BE6A54-4EF9-99A5-ECBA-D37F9F624DED}"/>
                </a:ext>
              </a:extLst>
            </p:cNvPr>
            <p:cNvSpPr/>
            <p:nvPr/>
          </p:nvSpPr>
          <p:spPr>
            <a:xfrm>
              <a:off x="6430387" y="3503616"/>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69" name="object 700">
              <a:extLst>
                <a:ext uri="{FF2B5EF4-FFF2-40B4-BE49-F238E27FC236}">
                  <a16:creationId xmlns:a16="http://schemas.microsoft.com/office/drawing/2014/main" id="{7F4D981B-974D-A92D-29B0-62C7CA06AAEF}"/>
                </a:ext>
              </a:extLst>
            </p:cNvPr>
            <p:cNvSpPr/>
            <p:nvPr/>
          </p:nvSpPr>
          <p:spPr>
            <a:xfrm>
              <a:off x="6430387" y="2713733"/>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0" name="object 689">
              <a:extLst>
                <a:ext uri="{FF2B5EF4-FFF2-40B4-BE49-F238E27FC236}">
                  <a16:creationId xmlns:a16="http://schemas.microsoft.com/office/drawing/2014/main" id="{59718A49-C54C-4B0B-5967-C12A2D7510C9}"/>
                </a:ext>
              </a:extLst>
            </p:cNvPr>
            <p:cNvSpPr txBox="1"/>
            <p:nvPr/>
          </p:nvSpPr>
          <p:spPr>
            <a:xfrm>
              <a:off x="6711537" y="2919857"/>
              <a:ext cx="3798016" cy="377886"/>
            </a:xfrm>
            <a:prstGeom prst="rect">
              <a:avLst/>
            </a:prstGeom>
          </p:spPr>
          <p:txBody>
            <a:bodyPr vert="horz" wrap="square" lIns="0" tIns="8471" rIns="0" bIns="0" rtlCol="0">
              <a:spAutoFit/>
            </a:bodyPr>
            <a:lstStyle/>
            <a:p>
              <a:pPr marL="7701"/>
              <a:r>
                <a:rPr lang="es-PE" sz="2400" dirty="0">
                  <a:solidFill>
                    <a:srgbClr val="231F1F"/>
                  </a:solidFill>
                  <a:latin typeface="Work Sans SemiBold" panose="00000700000000000000" pitchFamily="50" charset="0"/>
                  <a:cs typeface="Arial Black"/>
                </a:rPr>
                <a:t>Organización de datos</a:t>
              </a:r>
            </a:p>
          </p:txBody>
        </p:sp>
        <p:sp>
          <p:nvSpPr>
            <p:cNvPr id="71" name="object 688">
              <a:extLst>
                <a:ext uri="{FF2B5EF4-FFF2-40B4-BE49-F238E27FC236}">
                  <a16:creationId xmlns:a16="http://schemas.microsoft.com/office/drawing/2014/main" id="{39C2BBC7-37D5-58EB-2FD3-5E86F956D7F7}"/>
                </a:ext>
              </a:extLst>
            </p:cNvPr>
            <p:cNvSpPr/>
            <p:nvPr/>
          </p:nvSpPr>
          <p:spPr>
            <a:xfrm>
              <a:off x="6420506" y="387199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72" name="object 689">
              <a:extLst>
                <a:ext uri="{FF2B5EF4-FFF2-40B4-BE49-F238E27FC236}">
                  <a16:creationId xmlns:a16="http://schemas.microsoft.com/office/drawing/2014/main" id="{10932326-9446-9349-CD4F-0177743AC189}"/>
                </a:ext>
              </a:extLst>
            </p:cNvPr>
            <p:cNvSpPr txBox="1"/>
            <p:nvPr/>
          </p:nvSpPr>
          <p:spPr>
            <a:xfrm>
              <a:off x="6717584" y="3734655"/>
              <a:ext cx="3798016" cy="353905"/>
            </a:xfrm>
            <a:prstGeom prst="rect">
              <a:avLst/>
            </a:prstGeom>
          </p:spPr>
          <p:txBody>
            <a:bodyPr vert="horz" wrap="square" lIns="0" tIns="8471" rIns="0" bIns="0" rtlCol="0">
              <a:spAutoFit/>
            </a:bodyPr>
            <a:lstStyle/>
            <a:p>
              <a:pPr marL="7701"/>
              <a:r>
                <a:rPr lang="es-PE" sz="2244" dirty="0">
                  <a:solidFill>
                    <a:srgbClr val="231F1F"/>
                  </a:solidFill>
                  <a:latin typeface="Work Sans SemiBold" panose="00000700000000000000" pitchFamily="50" charset="0"/>
                  <a:cs typeface="Arial Black"/>
                </a:rPr>
                <a:t>Organización de datos</a:t>
              </a:r>
            </a:p>
          </p:txBody>
        </p:sp>
        <p:sp>
          <p:nvSpPr>
            <p:cNvPr id="73" name="object 687">
              <a:extLst>
                <a:ext uri="{FF2B5EF4-FFF2-40B4-BE49-F238E27FC236}">
                  <a16:creationId xmlns:a16="http://schemas.microsoft.com/office/drawing/2014/main" id="{F9C5D8AB-557D-4ED1-F144-44CEE1DFD2D6}"/>
                </a:ext>
              </a:extLst>
            </p:cNvPr>
            <p:cNvSpPr/>
            <p:nvPr/>
          </p:nvSpPr>
          <p:spPr>
            <a:xfrm>
              <a:off x="6420506" y="45736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74" name="object 689">
              <a:extLst>
                <a:ext uri="{FF2B5EF4-FFF2-40B4-BE49-F238E27FC236}">
                  <a16:creationId xmlns:a16="http://schemas.microsoft.com/office/drawing/2014/main" id="{008C55DC-BA49-128D-C6FA-07C14F9291DF}"/>
                </a:ext>
              </a:extLst>
            </p:cNvPr>
            <p:cNvSpPr txBox="1"/>
            <p:nvPr/>
          </p:nvSpPr>
          <p:spPr>
            <a:xfrm>
              <a:off x="6711537" y="4396198"/>
              <a:ext cx="3112216" cy="377886"/>
            </a:xfrm>
            <a:prstGeom prst="rect">
              <a:avLst/>
            </a:prstGeom>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76" name="object 700">
              <a:extLst>
                <a:ext uri="{FF2B5EF4-FFF2-40B4-BE49-F238E27FC236}">
                  <a16:creationId xmlns:a16="http://schemas.microsoft.com/office/drawing/2014/main" id="{0F940F9B-A508-89F1-270D-CDFDC819D82F}"/>
                </a:ext>
              </a:extLst>
            </p:cNvPr>
            <p:cNvSpPr/>
            <p:nvPr/>
          </p:nvSpPr>
          <p:spPr>
            <a:xfrm>
              <a:off x="6430387" y="4976331"/>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8" name="object 700">
              <a:extLst>
                <a:ext uri="{FF2B5EF4-FFF2-40B4-BE49-F238E27FC236}">
                  <a16:creationId xmlns:a16="http://schemas.microsoft.com/office/drawing/2014/main" id="{4DAC86A5-C948-0793-D7AF-69488E0865CC}"/>
                </a:ext>
              </a:extLst>
            </p:cNvPr>
            <p:cNvSpPr/>
            <p:nvPr/>
          </p:nvSpPr>
          <p:spPr>
            <a:xfrm>
              <a:off x="6430387" y="4252431"/>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grpSp>
    </p:spTree>
    <p:custDataLst>
      <p:tags r:id="rId1"/>
    </p:custDataLst>
    <p:extLst>
      <p:ext uri="{BB962C8B-B14F-4D97-AF65-F5344CB8AC3E}">
        <p14:creationId xmlns:p14="http://schemas.microsoft.com/office/powerpoint/2010/main" val="3158978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o 48">
            <a:extLst>
              <a:ext uri="{FF2B5EF4-FFF2-40B4-BE49-F238E27FC236}">
                <a16:creationId xmlns:a16="http://schemas.microsoft.com/office/drawing/2014/main" id="{307177FB-8CAB-DD60-4BF5-F5698BCCE7AA}"/>
              </a:ext>
            </a:extLst>
          </p:cNvPr>
          <p:cNvGrpSpPr/>
          <p:nvPr/>
        </p:nvGrpSpPr>
        <p:grpSpPr>
          <a:xfrm>
            <a:off x="6007847" y="990600"/>
            <a:ext cx="4583953" cy="4495800"/>
            <a:chOff x="6019800" y="1143000"/>
            <a:chExt cx="4583953" cy="4495800"/>
          </a:xfrm>
        </p:grpSpPr>
        <p:pic>
          <p:nvPicPr>
            <p:cNvPr id="50" name="Imagen 49" descr="Imagen que contiene Forma&#10;&#10;Descripción generada automáticamente">
              <a:extLst>
                <a:ext uri="{FF2B5EF4-FFF2-40B4-BE49-F238E27FC236}">
                  <a16:creationId xmlns:a16="http://schemas.microsoft.com/office/drawing/2014/main" id="{3EBB4AE4-2C9C-EF47-FFD3-18297834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143000"/>
              <a:ext cx="4583953" cy="4495800"/>
            </a:xfrm>
            <a:prstGeom prst="rect">
              <a:avLst/>
            </a:prstGeom>
          </p:spPr>
        </p:pic>
        <p:sp>
          <p:nvSpPr>
            <p:cNvPr id="51" name="object 687">
              <a:extLst>
                <a:ext uri="{FF2B5EF4-FFF2-40B4-BE49-F238E27FC236}">
                  <a16:creationId xmlns:a16="http://schemas.microsoft.com/office/drawing/2014/main" id="{747E93AB-B8E3-9929-2411-E0A94D3960BA}"/>
                </a:ext>
              </a:extLst>
            </p:cNvPr>
            <p:cNvSpPr/>
            <p:nvPr/>
          </p:nvSpPr>
          <p:spPr>
            <a:xfrm>
              <a:off x="6420506" y="23110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52" name="object 688">
              <a:extLst>
                <a:ext uri="{FF2B5EF4-FFF2-40B4-BE49-F238E27FC236}">
                  <a16:creationId xmlns:a16="http://schemas.microsoft.com/office/drawing/2014/main" id="{2AB5773C-5F72-FC4E-81EC-AF1D8D22D34C}"/>
                </a:ext>
              </a:extLst>
            </p:cNvPr>
            <p:cNvSpPr/>
            <p:nvPr/>
          </p:nvSpPr>
          <p:spPr>
            <a:xfrm>
              <a:off x="6420506" y="3057194"/>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53" name="object 689">
              <a:extLst>
                <a:ext uri="{FF2B5EF4-FFF2-40B4-BE49-F238E27FC236}">
                  <a16:creationId xmlns:a16="http://schemas.microsoft.com/office/drawing/2014/main" id="{15A6F11F-7BCA-33A0-B29F-2E81110FE9E0}"/>
                </a:ext>
              </a:extLst>
            </p:cNvPr>
            <p:cNvSpPr txBox="1"/>
            <p:nvPr/>
          </p:nvSpPr>
          <p:spPr>
            <a:xfrm>
              <a:off x="6711537" y="2133600"/>
              <a:ext cx="3112216" cy="377886"/>
            </a:xfrm>
            <a:prstGeom prst="rect">
              <a:avLst/>
            </a:prstGeom>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54" name="object 699">
              <a:extLst>
                <a:ext uri="{FF2B5EF4-FFF2-40B4-BE49-F238E27FC236}">
                  <a16:creationId xmlns:a16="http://schemas.microsoft.com/office/drawing/2014/main" id="{DA5D201A-70EC-FCF9-A301-B7777E9D6851}"/>
                </a:ext>
              </a:extLst>
            </p:cNvPr>
            <p:cNvSpPr/>
            <p:nvPr/>
          </p:nvSpPr>
          <p:spPr>
            <a:xfrm>
              <a:off x="6430387" y="3503616"/>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55" name="object 700">
              <a:extLst>
                <a:ext uri="{FF2B5EF4-FFF2-40B4-BE49-F238E27FC236}">
                  <a16:creationId xmlns:a16="http://schemas.microsoft.com/office/drawing/2014/main" id="{0E91A22F-E234-858E-0B00-A06E3A41EB30}"/>
                </a:ext>
              </a:extLst>
            </p:cNvPr>
            <p:cNvSpPr/>
            <p:nvPr/>
          </p:nvSpPr>
          <p:spPr>
            <a:xfrm>
              <a:off x="6430387" y="2713733"/>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56" name="object 689">
              <a:extLst>
                <a:ext uri="{FF2B5EF4-FFF2-40B4-BE49-F238E27FC236}">
                  <a16:creationId xmlns:a16="http://schemas.microsoft.com/office/drawing/2014/main" id="{69532062-30AC-27C9-BA78-40484C6E64C2}"/>
                </a:ext>
              </a:extLst>
            </p:cNvPr>
            <p:cNvSpPr txBox="1"/>
            <p:nvPr/>
          </p:nvSpPr>
          <p:spPr>
            <a:xfrm>
              <a:off x="6711537" y="2919857"/>
              <a:ext cx="3798016" cy="377886"/>
            </a:xfrm>
            <a:prstGeom prst="rect">
              <a:avLst/>
            </a:prstGeom>
          </p:spPr>
          <p:txBody>
            <a:bodyPr vert="horz" wrap="square" lIns="0" tIns="8471" rIns="0" bIns="0" rtlCol="0">
              <a:spAutoFit/>
            </a:bodyPr>
            <a:lstStyle/>
            <a:p>
              <a:pPr marL="7701"/>
              <a:r>
                <a:rPr lang="es-PE" sz="2400" dirty="0">
                  <a:solidFill>
                    <a:srgbClr val="231F1F"/>
                  </a:solidFill>
                  <a:latin typeface="Work Sans SemiBold" panose="00000700000000000000" pitchFamily="50" charset="0"/>
                  <a:cs typeface="Arial Black"/>
                </a:rPr>
                <a:t>Organización de datos</a:t>
              </a:r>
            </a:p>
          </p:txBody>
        </p:sp>
        <p:sp>
          <p:nvSpPr>
            <p:cNvPr id="57" name="object 688">
              <a:extLst>
                <a:ext uri="{FF2B5EF4-FFF2-40B4-BE49-F238E27FC236}">
                  <a16:creationId xmlns:a16="http://schemas.microsoft.com/office/drawing/2014/main" id="{7DF3605F-F199-6C43-5C4A-84B831DF416E}"/>
                </a:ext>
              </a:extLst>
            </p:cNvPr>
            <p:cNvSpPr/>
            <p:nvPr/>
          </p:nvSpPr>
          <p:spPr>
            <a:xfrm>
              <a:off x="6420506" y="387199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58" name="object 689">
              <a:extLst>
                <a:ext uri="{FF2B5EF4-FFF2-40B4-BE49-F238E27FC236}">
                  <a16:creationId xmlns:a16="http://schemas.microsoft.com/office/drawing/2014/main" id="{A2E44DFB-E08C-0301-68B6-39F277B58E25}"/>
                </a:ext>
              </a:extLst>
            </p:cNvPr>
            <p:cNvSpPr txBox="1"/>
            <p:nvPr/>
          </p:nvSpPr>
          <p:spPr>
            <a:xfrm>
              <a:off x="6717584" y="3734655"/>
              <a:ext cx="3798016" cy="353905"/>
            </a:xfrm>
            <a:prstGeom prst="rect">
              <a:avLst/>
            </a:prstGeom>
          </p:spPr>
          <p:txBody>
            <a:bodyPr vert="horz" wrap="square" lIns="0" tIns="8471" rIns="0" bIns="0" rtlCol="0">
              <a:spAutoFit/>
            </a:bodyPr>
            <a:lstStyle/>
            <a:p>
              <a:pPr marL="7701"/>
              <a:r>
                <a:rPr lang="es-PE" sz="2244" dirty="0">
                  <a:solidFill>
                    <a:srgbClr val="231F1F"/>
                  </a:solidFill>
                  <a:latin typeface="Work Sans SemiBold" panose="00000700000000000000" pitchFamily="50" charset="0"/>
                  <a:cs typeface="Arial Black"/>
                </a:rPr>
                <a:t>Organización de datos</a:t>
              </a:r>
            </a:p>
          </p:txBody>
        </p:sp>
        <p:sp>
          <p:nvSpPr>
            <p:cNvPr id="59" name="object 687">
              <a:extLst>
                <a:ext uri="{FF2B5EF4-FFF2-40B4-BE49-F238E27FC236}">
                  <a16:creationId xmlns:a16="http://schemas.microsoft.com/office/drawing/2014/main" id="{65F4C086-019C-7089-D3F0-339CB3EB5584}"/>
                </a:ext>
              </a:extLst>
            </p:cNvPr>
            <p:cNvSpPr/>
            <p:nvPr/>
          </p:nvSpPr>
          <p:spPr>
            <a:xfrm>
              <a:off x="6420506" y="45736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0" name="object 689">
              <a:extLst>
                <a:ext uri="{FF2B5EF4-FFF2-40B4-BE49-F238E27FC236}">
                  <a16:creationId xmlns:a16="http://schemas.microsoft.com/office/drawing/2014/main" id="{2FBEF428-54A5-0B56-3583-7E8FC569FB3D}"/>
                </a:ext>
              </a:extLst>
            </p:cNvPr>
            <p:cNvSpPr txBox="1"/>
            <p:nvPr/>
          </p:nvSpPr>
          <p:spPr>
            <a:xfrm>
              <a:off x="6711537" y="4396198"/>
              <a:ext cx="3112216" cy="377886"/>
            </a:xfrm>
            <a:prstGeom prst="rect">
              <a:avLst/>
            </a:prstGeom>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61" name="object 700">
              <a:extLst>
                <a:ext uri="{FF2B5EF4-FFF2-40B4-BE49-F238E27FC236}">
                  <a16:creationId xmlns:a16="http://schemas.microsoft.com/office/drawing/2014/main" id="{7CA04190-2679-CEBC-92BD-84DA3A5E9ADD}"/>
                </a:ext>
              </a:extLst>
            </p:cNvPr>
            <p:cNvSpPr/>
            <p:nvPr/>
          </p:nvSpPr>
          <p:spPr>
            <a:xfrm>
              <a:off x="6430387" y="4976331"/>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62" name="object 700">
              <a:extLst>
                <a:ext uri="{FF2B5EF4-FFF2-40B4-BE49-F238E27FC236}">
                  <a16:creationId xmlns:a16="http://schemas.microsoft.com/office/drawing/2014/main" id="{908FAE40-C3D4-9089-7E30-F76EB50109F0}"/>
                </a:ext>
              </a:extLst>
            </p:cNvPr>
            <p:cNvSpPr/>
            <p:nvPr/>
          </p:nvSpPr>
          <p:spPr>
            <a:xfrm>
              <a:off x="6430387" y="4252431"/>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grpSp>
      <p:sp>
        <p:nvSpPr>
          <p:cNvPr id="26" name="object 2">
            <a:extLst>
              <a:ext uri="{FF2B5EF4-FFF2-40B4-BE49-F238E27FC236}">
                <a16:creationId xmlns:a16="http://schemas.microsoft.com/office/drawing/2014/main" id="{D81093C2-FA64-0E6E-0E64-8199E5CF790C}"/>
              </a:ext>
            </a:extLst>
          </p:cNvPr>
          <p:cNvSpPr txBox="1">
            <a:spLocks/>
          </p:cNvSpPr>
          <p:nvPr/>
        </p:nvSpPr>
        <p:spPr>
          <a:xfrm>
            <a:off x="1510827" y="512076"/>
            <a:ext cx="6406827"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79"/>
              </a:spcBef>
            </a:pPr>
            <a:r>
              <a:rPr lang="es-PE" sz="3200" dirty="0">
                <a:solidFill>
                  <a:srgbClr val="231F1F"/>
                </a:solidFill>
                <a:latin typeface="+mj-lt"/>
              </a:rPr>
              <a:t>Contenido</a:t>
            </a:r>
          </a:p>
        </p:txBody>
      </p:sp>
      <p:sp>
        <p:nvSpPr>
          <p:cNvPr id="27" name="object 693">
            <a:extLst>
              <a:ext uri="{FF2B5EF4-FFF2-40B4-BE49-F238E27FC236}">
                <a16:creationId xmlns:a16="http://schemas.microsoft.com/office/drawing/2014/main" id="{16F2686E-943F-173A-057E-1BAD0D7C13C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8" name="Imagen 27">
            <a:extLst>
              <a:ext uri="{FF2B5EF4-FFF2-40B4-BE49-F238E27FC236}">
                <a16:creationId xmlns:a16="http://schemas.microsoft.com/office/drawing/2014/main" id="{35C24790-38D2-8BC2-9637-4A42DBD4AC1F}"/>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41" name="Grupo 40">
            <a:extLst>
              <a:ext uri="{FF2B5EF4-FFF2-40B4-BE49-F238E27FC236}">
                <a16:creationId xmlns:a16="http://schemas.microsoft.com/office/drawing/2014/main" id="{A955AD15-2D11-115C-81FB-2016FD112985}"/>
              </a:ext>
            </a:extLst>
          </p:cNvPr>
          <p:cNvGrpSpPr/>
          <p:nvPr/>
        </p:nvGrpSpPr>
        <p:grpSpPr>
          <a:xfrm>
            <a:off x="8078424" y="5867400"/>
            <a:ext cx="466704" cy="185960"/>
            <a:chOff x="7701998" y="6248400"/>
            <a:chExt cx="750404" cy="299002"/>
          </a:xfrm>
        </p:grpSpPr>
        <p:sp>
          <p:nvSpPr>
            <p:cNvPr id="35" name="Google Shape;205;p5">
              <a:extLst>
                <a:ext uri="{FF2B5EF4-FFF2-40B4-BE49-F238E27FC236}">
                  <a16:creationId xmlns:a16="http://schemas.microsoft.com/office/drawing/2014/main" id="{42E6803D-3E23-A6D0-221E-59C4B46CFC93}"/>
                </a:ext>
              </a:extLst>
            </p:cNvPr>
            <p:cNvSpPr/>
            <p:nvPr/>
          </p:nvSpPr>
          <p:spPr>
            <a:xfrm rot="10800000" flipV="1">
              <a:off x="7701998" y="6248400"/>
              <a:ext cx="299002" cy="299002"/>
            </a:xfrm>
            <a:prstGeom prst="ellipse">
              <a:avLst/>
            </a:prstGeom>
            <a:solidFill>
              <a:schemeClr val="accent3"/>
            </a:solidFill>
            <a:ln>
              <a:noFill/>
            </a:ln>
          </p:spPr>
          <p:txBody>
            <a:bodyPr spcFirstLastPara="1" wrap="square" lIns="91418" tIns="45698" rIns="91418" bIns="45698" anchor="ctr" anchorCtr="0">
              <a:noAutofit/>
            </a:bodyPr>
            <a:lstStyle/>
            <a:p>
              <a:pPr algn="ctr"/>
              <a:endParaRPr sz="2400" b="1" dirty="0">
                <a:solidFill>
                  <a:schemeClr val="lt1"/>
                </a:solidFill>
                <a:latin typeface="Arial"/>
                <a:ea typeface="Arial"/>
                <a:cs typeface="Arial"/>
                <a:sym typeface="Arial"/>
              </a:endParaRPr>
            </a:p>
          </p:txBody>
        </p:sp>
        <p:sp>
          <p:nvSpPr>
            <p:cNvPr id="36" name="Google Shape;205;p5">
              <a:extLst>
                <a:ext uri="{FF2B5EF4-FFF2-40B4-BE49-F238E27FC236}">
                  <a16:creationId xmlns:a16="http://schemas.microsoft.com/office/drawing/2014/main" id="{9DAC0A71-2727-730C-D2FE-027F90FB0A76}"/>
                </a:ext>
              </a:extLst>
            </p:cNvPr>
            <p:cNvSpPr/>
            <p:nvPr/>
          </p:nvSpPr>
          <p:spPr>
            <a:xfrm rot="10800000" flipV="1">
              <a:off x="8153400" y="6248400"/>
              <a:ext cx="299002" cy="299002"/>
            </a:xfrm>
            <a:prstGeom prst="ellipse">
              <a:avLst/>
            </a:prstGeom>
            <a:solidFill>
              <a:schemeClr val="bg1">
                <a:lumMod val="65000"/>
              </a:schemeClr>
            </a:solidFill>
            <a:ln>
              <a:noFill/>
            </a:ln>
          </p:spPr>
          <p:txBody>
            <a:bodyPr spcFirstLastPara="1" wrap="square" lIns="91418" tIns="45698" rIns="91418" bIns="45698" anchor="ctr" anchorCtr="0">
              <a:noAutofit/>
            </a:bodyPr>
            <a:lstStyle/>
            <a:p>
              <a:pPr algn="ctr"/>
              <a:endParaRPr sz="2400" b="1" dirty="0">
                <a:solidFill>
                  <a:schemeClr val="lt1"/>
                </a:solidFill>
                <a:latin typeface="Arial"/>
                <a:ea typeface="Arial"/>
                <a:cs typeface="Arial"/>
                <a:sym typeface="Arial"/>
              </a:endParaRPr>
            </a:p>
          </p:txBody>
        </p:sp>
      </p:grpSp>
      <p:pic>
        <p:nvPicPr>
          <p:cNvPr id="44" name="Imagen 43" descr="Interfaz de usuario gráfica, Icono&#10;&#10;Descripción generada automáticamente">
            <a:extLst>
              <a:ext uri="{FF2B5EF4-FFF2-40B4-BE49-F238E27FC236}">
                <a16:creationId xmlns:a16="http://schemas.microsoft.com/office/drawing/2014/main" id="{6B94B198-29CB-F5FB-BC53-3587907D7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9338" y="1905000"/>
            <a:ext cx="3944662" cy="4495800"/>
          </a:xfrm>
          <a:prstGeom prst="rect">
            <a:avLst/>
          </a:prstGeom>
        </p:spPr>
      </p:pic>
      <p:grpSp>
        <p:nvGrpSpPr>
          <p:cNvPr id="63" name="Grupo 62">
            <a:extLst>
              <a:ext uri="{FF2B5EF4-FFF2-40B4-BE49-F238E27FC236}">
                <a16:creationId xmlns:a16="http://schemas.microsoft.com/office/drawing/2014/main" id="{004C8B4C-8092-63B0-7634-C2C01B91A466}"/>
              </a:ext>
            </a:extLst>
          </p:cNvPr>
          <p:cNvGrpSpPr/>
          <p:nvPr/>
        </p:nvGrpSpPr>
        <p:grpSpPr>
          <a:xfrm>
            <a:off x="12204700" y="990600"/>
            <a:ext cx="4583953" cy="4495800"/>
            <a:chOff x="6019800" y="1143000"/>
            <a:chExt cx="4583953" cy="4495800"/>
          </a:xfrm>
          <a:noFill/>
        </p:grpSpPr>
        <p:pic>
          <p:nvPicPr>
            <p:cNvPr id="64" name="Imagen 63" descr="Imagen que contiene Forma&#10;&#10;Descripción generada automáticamente">
              <a:extLst>
                <a:ext uri="{FF2B5EF4-FFF2-40B4-BE49-F238E27FC236}">
                  <a16:creationId xmlns:a16="http://schemas.microsoft.com/office/drawing/2014/main" id="{6C4A9898-BC47-064A-ED3C-DA27C4C951B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019800" y="1143000"/>
              <a:ext cx="4583953" cy="4495800"/>
            </a:xfrm>
            <a:prstGeom prst="rect">
              <a:avLst/>
            </a:prstGeom>
            <a:grpFill/>
          </p:spPr>
        </p:pic>
        <p:sp>
          <p:nvSpPr>
            <p:cNvPr id="65" name="object 687">
              <a:extLst>
                <a:ext uri="{FF2B5EF4-FFF2-40B4-BE49-F238E27FC236}">
                  <a16:creationId xmlns:a16="http://schemas.microsoft.com/office/drawing/2014/main" id="{8FF9D3A2-8392-55F7-44BF-FAE7EF60CF79}"/>
                </a:ext>
              </a:extLst>
            </p:cNvPr>
            <p:cNvSpPr/>
            <p:nvPr/>
          </p:nvSpPr>
          <p:spPr>
            <a:xfrm>
              <a:off x="6420506" y="23110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grpFill/>
          </p:spPr>
          <p:txBody>
            <a:bodyPr wrap="square" lIns="0" tIns="0" rIns="0" bIns="0" rtlCol="0"/>
            <a:lstStyle/>
            <a:p>
              <a:endParaRPr/>
            </a:p>
          </p:txBody>
        </p:sp>
        <p:sp>
          <p:nvSpPr>
            <p:cNvPr id="66" name="object 688">
              <a:extLst>
                <a:ext uri="{FF2B5EF4-FFF2-40B4-BE49-F238E27FC236}">
                  <a16:creationId xmlns:a16="http://schemas.microsoft.com/office/drawing/2014/main" id="{BC385311-F13D-0A74-D66B-95A1D24C1767}"/>
                </a:ext>
              </a:extLst>
            </p:cNvPr>
            <p:cNvSpPr/>
            <p:nvPr/>
          </p:nvSpPr>
          <p:spPr>
            <a:xfrm>
              <a:off x="6420506" y="3057194"/>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grpFill/>
          </p:spPr>
          <p:txBody>
            <a:bodyPr wrap="square" lIns="0" tIns="0" rIns="0" bIns="0" rtlCol="0"/>
            <a:lstStyle/>
            <a:p>
              <a:endParaRPr/>
            </a:p>
          </p:txBody>
        </p:sp>
        <p:sp>
          <p:nvSpPr>
            <p:cNvPr id="67" name="object 689">
              <a:extLst>
                <a:ext uri="{FF2B5EF4-FFF2-40B4-BE49-F238E27FC236}">
                  <a16:creationId xmlns:a16="http://schemas.microsoft.com/office/drawing/2014/main" id="{CE3FC842-A274-95C8-3A45-48A7D13C3C88}"/>
                </a:ext>
              </a:extLst>
            </p:cNvPr>
            <p:cNvSpPr txBox="1"/>
            <p:nvPr/>
          </p:nvSpPr>
          <p:spPr>
            <a:xfrm>
              <a:off x="6711537" y="2133600"/>
              <a:ext cx="3112216" cy="377886"/>
            </a:xfrm>
            <a:prstGeom prst="rect">
              <a:avLst/>
            </a:prstGeom>
            <a:grpFill/>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68" name="object 699">
              <a:extLst>
                <a:ext uri="{FF2B5EF4-FFF2-40B4-BE49-F238E27FC236}">
                  <a16:creationId xmlns:a16="http://schemas.microsoft.com/office/drawing/2014/main" id="{47BE6A54-4EF9-99A5-ECBA-D37F9F624DED}"/>
                </a:ext>
              </a:extLst>
            </p:cNvPr>
            <p:cNvSpPr/>
            <p:nvPr/>
          </p:nvSpPr>
          <p:spPr>
            <a:xfrm>
              <a:off x="6430387" y="3503616"/>
              <a:ext cx="3159455" cy="0"/>
            </a:xfrm>
            <a:custGeom>
              <a:avLst/>
              <a:gdLst/>
              <a:ahLst/>
              <a:cxnLst/>
              <a:rect l="l" t="t" r="r" b="b"/>
              <a:pathLst>
                <a:path w="5210175">
                  <a:moveTo>
                    <a:pt x="0" y="0"/>
                  </a:moveTo>
                  <a:lnTo>
                    <a:pt x="5210145" y="0"/>
                  </a:lnTo>
                </a:path>
              </a:pathLst>
            </a:custGeom>
            <a:grpFill/>
            <a:ln w="10470">
              <a:solidFill>
                <a:srgbClr val="231F1F"/>
              </a:solidFill>
            </a:ln>
          </p:spPr>
          <p:txBody>
            <a:bodyPr wrap="square" lIns="0" tIns="0" rIns="0" bIns="0" rtlCol="0"/>
            <a:lstStyle/>
            <a:p>
              <a:endParaRPr/>
            </a:p>
          </p:txBody>
        </p:sp>
        <p:sp>
          <p:nvSpPr>
            <p:cNvPr id="69" name="object 700">
              <a:extLst>
                <a:ext uri="{FF2B5EF4-FFF2-40B4-BE49-F238E27FC236}">
                  <a16:creationId xmlns:a16="http://schemas.microsoft.com/office/drawing/2014/main" id="{7F4D981B-974D-A92D-29B0-62C7CA06AAEF}"/>
                </a:ext>
              </a:extLst>
            </p:cNvPr>
            <p:cNvSpPr/>
            <p:nvPr/>
          </p:nvSpPr>
          <p:spPr>
            <a:xfrm>
              <a:off x="6430387" y="2713733"/>
              <a:ext cx="3159455" cy="0"/>
            </a:xfrm>
            <a:custGeom>
              <a:avLst/>
              <a:gdLst/>
              <a:ahLst/>
              <a:cxnLst/>
              <a:rect l="l" t="t" r="r" b="b"/>
              <a:pathLst>
                <a:path w="5210175">
                  <a:moveTo>
                    <a:pt x="0" y="0"/>
                  </a:moveTo>
                  <a:lnTo>
                    <a:pt x="5210145" y="0"/>
                  </a:lnTo>
                </a:path>
              </a:pathLst>
            </a:custGeom>
            <a:grpFill/>
            <a:ln w="10470">
              <a:solidFill>
                <a:srgbClr val="231F1F"/>
              </a:solidFill>
            </a:ln>
          </p:spPr>
          <p:txBody>
            <a:bodyPr wrap="square" lIns="0" tIns="0" rIns="0" bIns="0" rtlCol="0"/>
            <a:lstStyle/>
            <a:p>
              <a:endParaRPr/>
            </a:p>
          </p:txBody>
        </p:sp>
        <p:sp>
          <p:nvSpPr>
            <p:cNvPr id="70" name="object 689">
              <a:extLst>
                <a:ext uri="{FF2B5EF4-FFF2-40B4-BE49-F238E27FC236}">
                  <a16:creationId xmlns:a16="http://schemas.microsoft.com/office/drawing/2014/main" id="{59718A49-C54C-4B0B-5967-C12A2D7510C9}"/>
                </a:ext>
              </a:extLst>
            </p:cNvPr>
            <p:cNvSpPr txBox="1"/>
            <p:nvPr/>
          </p:nvSpPr>
          <p:spPr>
            <a:xfrm>
              <a:off x="6711537" y="2919857"/>
              <a:ext cx="3798016" cy="377886"/>
            </a:xfrm>
            <a:prstGeom prst="rect">
              <a:avLst/>
            </a:prstGeom>
            <a:grpFill/>
          </p:spPr>
          <p:txBody>
            <a:bodyPr vert="horz" wrap="square" lIns="0" tIns="8471" rIns="0" bIns="0" rtlCol="0">
              <a:spAutoFit/>
            </a:bodyPr>
            <a:lstStyle/>
            <a:p>
              <a:pPr marL="7701"/>
              <a:r>
                <a:rPr lang="es-PE" sz="2400" dirty="0">
                  <a:solidFill>
                    <a:srgbClr val="231F1F"/>
                  </a:solidFill>
                  <a:latin typeface="Work Sans SemiBold" panose="00000700000000000000" pitchFamily="50" charset="0"/>
                  <a:cs typeface="Arial Black"/>
                </a:rPr>
                <a:t>Organización de datos</a:t>
              </a:r>
            </a:p>
          </p:txBody>
        </p:sp>
        <p:sp>
          <p:nvSpPr>
            <p:cNvPr id="71" name="object 688">
              <a:extLst>
                <a:ext uri="{FF2B5EF4-FFF2-40B4-BE49-F238E27FC236}">
                  <a16:creationId xmlns:a16="http://schemas.microsoft.com/office/drawing/2014/main" id="{39C2BBC7-37D5-58EB-2FD3-5E86F956D7F7}"/>
                </a:ext>
              </a:extLst>
            </p:cNvPr>
            <p:cNvSpPr/>
            <p:nvPr/>
          </p:nvSpPr>
          <p:spPr>
            <a:xfrm>
              <a:off x="6420506" y="387199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grpFill/>
          </p:spPr>
          <p:txBody>
            <a:bodyPr wrap="square" lIns="0" tIns="0" rIns="0" bIns="0" rtlCol="0"/>
            <a:lstStyle/>
            <a:p>
              <a:endParaRPr/>
            </a:p>
          </p:txBody>
        </p:sp>
        <p:sp>
          <p:nvSpPr>
            <p:cNvPr id="72" name="object 689">
              <a:extLst>
                <a:ext uri="{FF2B5EF4-FFF2-40B4-BE49-F238E27FC236}">
                  <a16:creationId xmlns:a16="http://schemas.microsoft.com/office/drawing/2014/main" id="{10932326-9446-9349-CD4F-0177743AC189}"/>
                </a:ext>
              </a:extLst>
            </p:cNvPr>
            <p:cNvSpPr txBox="1"/>
            <p:nvPr/>
          </p:nvSpPr>
          <p:spPr>
            <a:xfrm>
              <a:off x="6717584" y="3734655"/>
              <a:ext cx="3798016" cy="353905"/>
            </a:xfrm>
            <a:prstGeom prst="rect">
              <a:avLst/>
            </a:prstGeom>
            <a:grpFill/>
          </p:spPr>
          <p:txBody>
            <a:bodyPr vert="horz" wrap="square" lIns="0" tIns="8471" rIns="0" bIns="0" rtlCol="0">
              <a:spAutoFit/>
            </a:bodyPr>
            <a:lstStyle/>
            <a:p>
              <a:pPr marL="7701"/>
              <a:r>
                <a:rPr lang="es-PE" sz="2244" dirty="0">
                  <a:solidFill>
                    <a:srgbClr val="231F1F"/>
                  </a:solidFill>
                  <a:latin typeface="Work Sans SemiBold" panose="00000700000000000000" pitchFamily="50" charset="0"/>
                  <a:cs typeface="Arial Black"/>
                </a:rPr>
                <a:t>Organización de datos</a:t>
              </a:r>
            </a:p>
          </p:txBody>
        </p:sp>
        <p:sp>
          <p:nvSpPr>
            <p:cNvPr id="73" name="object 687">
              <a:extLst>
                <a:ext uri="{FF2B5EF4-FFF2-40B4-BE49-F238E27FC236}">
                  <a16:creationId xmlns:a16="http://schemas.microsoft.com/office/drawing/2014/main" id="{F9C5D8AB-557D-4ED1-F144-44CEE1DFD2D6}"/>
                </a:ext>
              </a:extLst>
            </p:cNvPr>
            <p:cNvSpPr/>
            <p:nvPr/>
          </p:nvSpPr>
          <p:spPr>
            <a:xfrm>
              <a:off x="6420506" y="45736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grpFill/>
          </p:spPr>
          <p:txBody>
            <a:bodyPr wrap="square" lIns="0" tIns="0" rIns="0" bIns="0" rtlCol="0"/>
            <a:lstStyle/>
            <a:p>
              <a:endParaRPr/>
            </a:p>
          </p:txBody>
        </p:sp>
        <p:sp>
          <p:nvSpPr>
            <p:cNvPr id="74" name="object 689">
              <a:extLst>
                <a:ext uri="{FF2B5EF4-FFF2-40B4-BE49-F238E27FC236}">
                  <a16:creationId xmlns:a16="http://schemas.microsoft.com/office/drawing/2014/main" id="{008C55DC-BA49-128D-C6FA-07C14F9291DF}"/>
                </a:ext>
              </a:extLst>
            </p:cNvPr>
            <p:cNvSpPr txBox="1"/>
            <p:nvPr/>
          </p:nvSpPr>
          <p:spPr>
            <a:xfrm>
              <a:off x="6711537" y="4396198"/>
              <a:ext cx="3112216" cy="377886"/>
            </a:xfrm>
            <a:prstGeom prst="rect">
              <a:avLst/>
            </a:prstGeom>
            <a:grpFill/>
          </p:spPr>
          <p:txBody>
            <a:bodyPr vert="horz" wrap="square" lIns="0" tIns="8471" rIns="0" bIns="0" rtlCol="0">
              <a:spAutoFit/>
            </a:bodyPr>
            <a:lstStyle/>
            <a:p>
              <a:pPr marL="7701">
                <a:spcBef>
                  <a:spcPts val="67"/>
                </a:spcBef>
              </a:pPr>
              <a:r>
                <a:rPr lang="es-PE" sz="2400" dirty="0">
                  <a:solidFill>
                    <a:srgbClr val="231F1F"/>
                  </a:solidFill>
                  <a:latin typeface="Work Sans SemiBold" panose="00000700000000000000" pitchFamily="50" charset="0"/>
                  <a:cs typeface="Arial Black"/>
                </a:rPr>
                <a:t>Conceptos básicos</a:t>
              </a:r>
            </a:p>
          </p:txBody>
        </p:sp>
        <p:sp>
          <p:nvSpPr>
            <p:cNvPr id="76" name="object 700">
              <a:extLst>
                <a:ext uri="{FF2B5EF4-FFF2-40B4-BE49-F238E27FC236}">
                  <a16:creationId xmlns:a16="http://schemas.microsoft.com/office/drawing/2014/main" id="{0F940F9B-A508-89F1-270D-CDFDC819D82F}"/>
                </a:ext>
              </a:extLst>
            </p:cNvPr>
            <p:cNvSpPr/>
            <p:nvPr/>
          </p:nvSpPr>
          <p:spPr>
            <a:xfrm>
              <a:off x="6430387" y="4976331"/>
              <a:ext cx="3159455" cy="0"/>
            </a:xfrm>
            <a:custGeom>
              <a:avLst/>
              <a:gdLst/>
              <a:ahLst/>
              <a:cxnLst/>
              <a:rect l="l" t="t" r="r" b="b"/>
              <a:pathLst>
                <a:path w="5210175">
                  <a:moveTo>
                    <a:pt x="0" y="0"/>
                  </a:moveTo>
                  <a:lnTo>
                    <a:pt x="5210145" y="0"/>
                  </a:lnTo>
                </a:path>
              </a:pathLst>
            </a:custGeom>
            <a:grpFill/>
            <a:ln w="10470">
              <a:solidFill>
                <a:srgbClr val="231F1F"/>
              </a:solidFill>
            </a:ln>
          </p:spPr>
          <p:txBody>
            <a:bodyPr wrap="square" lIns="0" tIns="0" rIns="0" bIns="0" rtlCol="0"/>
            <a:lstStyle/>
            <a:p>
              <a:endParaRPr/>
            </a:p>
          </p:txBody>
        </p:sp>
        <p:sp>
          <p:nvSpPr>
            <p:cNvPr id="78" name="object 700">
              <a:extLst>
                <a:ext uri="{FF2B5EF4-FFF2-40B4-BE49-F238E27FC236}">
                  <a16:creationId xmlns:a16="http://schemas.microsoft.com/office/drawing/2014/main" id="{4DAC86A5-C948-0793-D7AF-69488E0865CC}"/>
                </a:ext>
              </a:extLst>
            </p:cNvPr>
            <p:cNvSpPr/>
            <p:nvPr/>
          </p:nvSpPr>
          <p:spPr>
            <a:xfrm>
              <a:off x="6430387" y="4252431"/>
              <a:ext cx="3159455" cy="0"/>
            </a:xfrm>
            <a:custGeom>
              <a:avLst/>
              <a:gdLst/>
              <a:ahLst/>
              <a:cxnLst/>
              <a:rect l="l" t="t" r="r" b="b"/>
              <a:pathLst>
                <a:path w="5210175">
                  <a:moveTo>
                    <a:pt x="0" y="0"/>
                  </a:moveTo>
                  <a:lnTo>
                    <a:pt x="5210145" y="0"/>
                  </a:lnTo>
                </a:path>
              </a:pathLst>
            </a:custGeom>
            <a:grpFill/>
            <a:ln w="10470">
              <a:solidFill>
                <a:srgbClr val="231F1F"/>
              </a:solidFill>
            </a:ln>
          </p:spPr>
          <p:txBody>
            <a:bodyPr wrap="square" lIns="0" tIns="0" rIns="0" bIns="0" rtlCol="0"/>
            <a:lstStyle/>
            <a:p>
              <a:endParaRPr/>
            </a:p>
          </p:txBody>
        </p:sp>
      </p:grpSp>
    </p:spTree>
    <p:custDataLst>
      <p:tags r:id="rId1"/>
    </p:custDataLst>
    <p:extLst>
      <p:ext uri="{BB962C8B-B14F-4D97-AF65-F5344CB8AC3E}">
        <p14:creationId xmlns:p14="http://schemas.microsoft.com/office/powerpoint/2010/main" val="32509001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object 617"/>
          <p:cNvSpPr txBox="1">
            <a:spLocks noGrp="1"/>
          </p:cNvSpPr>
          <p:nvPr>
            <p:ph type="title"/>
          </p:nvPr>
        </p:nvSpPr>
        <p:spPr>
          <a:xfrm>
            <a:off x="3785613" y="1395859"/>
            <a:ext cx="3558130" cy="472644"/>
          </a:xfrm>
          <a:prstGeom prst="rect">
            <a:avLst/>
          </a:prstGeom>
        </p:spPr>
        <p:txBody>
          <a:bodyPr vert="horz" wrap="square" lIns="0" tIns="98376" rIns="0" bIns="0" rtlCol="0">
            <a:spAutoFit/>
          </a:bodyPr>
          <a:lstStyle/>
          <a:p>
            <a:pPr marL="7701" algn="ctr">
              <a:spcBef>
                <a:spcPts val="76"/>
              </a:spcBef>
            </a:pPr>
            <a:r>
              <a:rPr lang="es-PE" sz="2426" b="1" dirty="0">
                <a:solidFill>
                  <a:schemeClr val="tx1"/>
                </a:solidFill>
                <a:latin typeface="+mn-lt"/>
                <a:cs typeface="Arial" panose="020B0604020202020204" pitchFamily="34" charset="0"/>
              </a:rPr>
              <a:t>¿Sabías que…?</a:t>
            </a:r>
            <a:endParaRPr sz="2426" b="1" dirty="0">
              <a:solidFill>
                <a:schemeClr val="tx1"/>
              </a:solidFill>
              <a:latin typeface="+mn-lt"/>
              <a:cs typeface="Arial" panose="020B0604020202020204" pitchFamily="34" charset="0"/>
            </a:endParaRPr>
          </a:p>
        </p:txBody>
      </p:sp>
      <p:pic>
        <p:nvPicPr>
          <p:cNvPr id="638" name="object 2"/>
          <p:cNvPicPr/>
          <p:nvPr/>
        </p:nvPicPr>
        <p:blipFill>
          <a:blip r:embed="rId3" cstate="print"/>
          <a:stretch>
            <a:fillRect/>
          </a:stretch>
        </p:blipFill>
        <p:spPr>
          <a:xfrm>
            <a:off x="10970537" y="417168"/>
            <a:ext cx="609549" cy="851572"/>
          </a:xfrm>
          <a:prstGeom prst="rect">
            <a:avLst/>
          </a:prstGeom>
        </p:spPr>
      </p:pic>
      <p:sp>
        <p:nvSpPr>
          <p:cNvPr id="619" name="object 619"/>
          <p:cNvSpPr/>
          <p:nvPr/>
        </p:nvSpPr>
        <p:spPr>
          <a:xfrm>
            <a:off x="1041555" y="2345150"/>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sp>
        <p:nvSpPr>
          <p:cNvPr id="624" name="object 624"/>
          <p:cNvSpPr/>
          <p:nvPr/>
        </p:nvSpPr>
        <p:spPr>
          <a:xfrm>
            <a:off x="6611483" y="2328785"/>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pic>
        <p:nvPicPr>
          <p:cNvPr id="19" name="Google Shape;164;g27dfd614350_1_3"/>
          <p:cNvPicPr preferRelativeResize="0"/>
          <p:nvPr/>
        </p:nvPicPr>
        <p:blipFill rotWithShape="1">
          <a:blip r:embed="rId4">
            <a:alphaModFix/>
          </a:blip>
          <a:srcRect b="25154"/>
          <a:stretch/>
        </p:blipFill>
        <p:spPr>
          <a:xfrm>
            <a:off x="1232436" y="2559216"/>
            <a:ext cx="4142892" cy="3304641"/>
          </a:xfrm>
          <a:prstGeom prst="rect">
            <a:avLst/>
          </a:prstGeom>
          <a:ln>
            <a:noFill/>
          </a:ln>
          <a:effectLst/>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5986" t="3416" r="8914" b="13579"/>
          <a:stretch/>
        </p:blipFill>
        <p:spPr>
          <a:xfrm>
            <a:off x="6761672" y="2513008"/>
            <a:ext cx="4227628" cy="3389870"/>
          </a:xfrm>
          <a:prstGeom prst="rect">
            <a:avLst/>
          </a:prstGeom>
          <a:effectLst/>
        </p:spPr>
      </p:pic>
      <p:sp>
        <p:nvSpPr>
          <p:cNvPr id="11" name="object 12"/>
          <p:cNvSpPr txBox="1">
            <a:spLocks/>
          </p:cNvSpPr>
          <p:nvPr/>
        </p:nvSpPr>
        <p:spPr>
          <a:xfrm>
            <a:off x="1514679" y="512076"/>
            <a:ext cx="9455858"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79"/>
              </a:spcBef>
            </a:pPr>
            <a:r>
              <a:rPr lang="es-PE" sz="3200" dirty="0">
                <a:solidFill>
                  <a:srgbClr val="231F1F"/>
                </a:solidFill>
                <a:latin typeface="+mj-lt"/>
              </a:rPr>
              <a:t>Contenido</a:t>
            </a:r>
          </a:p>
        </p:txBody>
      </p:sp>
      <p:sp>
        <p:nvSpPr>
          <p:cNvPr id="5" name="Rectángulo 4">
            <a:extLst>
              <a:ext uri="{FF2B5EF4-FFF2-40B4-BE49-F238E27FC236}">
                <a16:creationId xmlns:a16="http://schemas.microsoft.com/office/drawing/2014/main" id="{075D278B-6F12-E5AF-D61F-F6F82CBEA8B1}"/>
              </a:ext>
            </a:extLst>
          </p:cNvPr>
          <p:cNvSpPr/>
          <p:nvPr/>
        </p:nvSpPr>
        <p:spPr>
          <a:xfrm>
            <a:off x="5271458" y="-682217"/>
            <a:ext cx="1340025" cy="398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16" name="Imagen 15"/>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object 641"/>
          <p:cNvPicPr/>
          <p:nvPr/>
        </p:nvPicPr>
        <p:blipFill>
          <a:blip r:embed="rId3" cstate="print"/>
          <a:stretch>
            <a:fillRect/>
          </a:stretch>
        </p:blipFill>
        <p:spPr>
          <a:xfrm>
            <a:off x="10970536" y="417168"/>
            <a:ext cx="609549" cy="851572"/>
          </a:xfrm>
          <a:prstGeom prst="rect">
            <a:avLst/>
          </a:prstGeom>
        </p:spPr>
      </p:pic>
      <p:sp>
        <p:nvSpPr>
          <p:cNvPr id="47" name="object 2"/>
          <p:cNvSpPr txBox="1">
            <a:spLocks/>
          </p:cNvSpPr>
          <p:nvPr/>
        </p:nvSpPr>
        <p:spPr>
          <a:xfrm>
            <a:off x="1510827" y="512076"/>
            <a:ext cx="6406827"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79"/>
              </a:spcBef>
            </a:pPr>
            <a:r>
              <a:rPr lang="es-PE" sz="3200" dirty="0">
                <a:solidFill>
                  <a:srgbClr val="231F1F"/>
                </a:solidFill>
                <a:latin typeface="+mj-lt"/>
              </a:rPr>
              <a:t>Contenido</a:t>
            </a:r>
          </a:p>
        </p:txBody>
      </p:sp>
      <p:sp>
        <p:nvSpPr>
          <p:cNvPr id="50" name="Rectángulo 49"/>
          <p:cNvSpPr/>
          <p:nvPr/>
        </p:nvSpPr>
        <p:spPr>
          <a:xfrm>
            <a:off x="1514678" y="1271004"/>
            <a:ext cx="10065407" cy="400110"/>
          </a:xfrm>
          <a:prstGeom prst="rect">
            <a:avLst/>
          </a:prstGeom>
        </p:spPr>
        <p:txBody>
          <a:bodyPr wrap="square">
            <a:spAutoFit/>
          </a:bodyPr>
          <a:lstStyle/>
          <a:p>
            <a:pPr algn="l" rtl="0">
              <a:buClr>
                <a:srgbClr val="000000"/>
              </a:buClr>
              <a:buSzPts val="5400"/>
            </a:pPr>
            <a:r>
              <a:rPr lang="es-PE" sz="2000" dirty="0">
                <a:solidFill>
                  <a:schemeClr val="bg1">
                    <a:lumMod val="50000"/>
                  </a:schemeClr>
                </a:solidFill>
                <a:latin typeface="+mj-lt"/>
                <a:ea typeface="Work Sans ExtraBold"/>
                <a:cs typeface="Work Sans ExtraBold"/>
                <a:sym typeface="Work Sans ExtraBold"/>
              </a:rPr>
              <a:t>Subtitulo</a:t>
            </a:r>
          </a:p>
        </p:txBody>
      </p:sp>
      <p:sp>
        <p:nvSpPr>
          <p:cNvPr id="7"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Tree>
    <p:custDataLst>
      <p:tags r:id="rId1"/>
    </p:custDataLst>
    <p:extLst>
      <p:ext uri="{BB962C8B-B14F-4D97-AF65-F5344CB8AC3E}">
        <p14:creationId xmlns:p14="http://schemas.microsoft.com/office/powerpoint/2010/main" val="406621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8916" b="6584"/>
          <a:stretch/>
        </p:blipFill>
        <p:spPr>
          <a:xfrm>
            <a:off x="428" y="-20537"/>
            <a:ext cx="12191144" cy="6867627"/>
          </a:xfrm>
          <a:prstGeom prst="rect">
            <a:avLst/>
          </a:prstGeom>
        </p:spPr>
      </p:pic>
      <p:sp>
        <p:nvSpPr>
          <p:cNvPr id="3" name="object 3"/>
          <p:cNvSpPr/>
          <p:nvPr/>
        </p:nvSpPr>
        <p:spPr>
          <a:xfrm>
            <a:off x="4139" y="3491556"/>
            <a:ext cx="12191144" cy="3382792"/>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dirty="0"/>
          </a:p>
        </p:txBody>
      </p:sp>
      <p:sp>
        <p:nvSpPr>
          <p:cNvPr id="2"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9" name="Elipse 18">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4" name="CuadroTexto 3">
            <a:extLst>
              <a:ext uri="{FF2B5EF4-FFF2-40B4-BE49-F238E27FC236}">
                <a16:creationId xmlns:a16="http://schemas.microsoft.com/office/drawing/2014/main" id="{2DD5D5F7-654F-EFDB-3DA0-42F59804350B}"/>
              </a:ext>
            </a:extLst>
          </p:cNvPr>
          <p:cNvSpPr txBox="1"/>
          <p:nvPr/>
        </p:nvSpPr>
        <p:spPr>
          <a:xfrm>
            <a:off x="3184912" y="4572000"/>
            <a:ext cx="7045984" cy="707886"/>
          </a:xfrm>
          <a:prstGeom prst="rect">
            <a:avLst/>
          </a:prstGeom>
          <a:noFill/>
        </p:spPr>
        <p:txBody>
          <a:bodyPr wrap="square" rtlCol="0">
            <a:spAutoFit/>
          </a:bodyPr>
          <a:lstStyle/>
          <a:p>
            <a:pPr algn="l"/>
            <a:r>
              <a:rPr lang="es-PE" sz="4000" b="1" dirty="0">
                <a:solidFill>
                  <a:schemeClr val="bg1"/>
                </a:solidFill>
                <a:latin typeface="+mj-lt"/>
                <a:cs typeface="Arial Black"/>
              </a:rPr>
              <a:t>Título de tema</a:t>
            </a:r>
          </a:p>
        </p:txBody>
      </p:sp>
    </p:spTree>
    <p:custDataLst>
      <p:tags r:id="rId1"/>
    </p:custDataLst>
    <p:extLst>
      <p:ext uri="{BB962C8B-B14F-4D97-AF65-F5344CB8AC3E}">
        <p14:creationId xmlns:p14="http://schemas.microsoft.com/office/powerpoint/2010/main" val="43734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9208" y="681294"/>
            <a:ext cx="9773584" cy="5495413"/>
          </a:xfrm>
          <a:prstGeom prst="rect">
            <a:avLst/>
          </a:prstGeom>
          <a:solidFill>
            <a:schemeClr val="accent3"/>
          </a:solidFill>
          <a:ln>
            <a:solidFill>
              <a:schemeClr val="accent3"/>
            </a:solidFill>
          </a:ln>
        </p:spPr>
      </p:pic>
      <p:grpSp>
        <p:nvGrpSpPr>
          <p:cNvPr id="3" name="Grupo 2"/>
          <p:cNvGrpSpPr/>
          <p:nvPr/>
        </p:nvGrpSpPr>
        <p:grpSpPr>
          <a:xfrm>
            <a:off x="1208569" y="3418886"/>
            <a:ext cx="9774864" cy="2779474"/>
            <a:chOff x="1992313" y="5637996"/>
            <a:chExt cx="16119475" cy="4583559"/>
          </a:xfrm>
        </p:grpSpPr>
        <p:sp>
          <p:nvSpPr>
            <p:cNvPr id="982" name="object 982"/>
            <p:cNvSpPr/>
            <p:nvPr/>
          </p:nvSpPr>
          <p:spPr>
            <a:xfrm>
              <a:off x="1992313" y="5742770"/>
              <a:ext cx="16119475" cy="4478785"/>
            </a:xfrm>
            <a:custGeom>
              <a:avLst/>
              <a:gdLst/>
              <a:ahLst/>
              <a:cxnLst/>
              <a:rect l="l" t="t" r="r" b="b"/>
              <a:pathLst>
                <a:path w="16119475" h="4516120">
                  <a:moveTo>
                    <a:pt x="0" y="4515673"/>
                  </a:moveTo>
                  <a:lnTo>
                    <a:pt x="16119467" y="4515673"/>
                  </a:lnTo>
                  <a:lnTo>
                    <a:pt x="16119467" y="0"/>
                  </a:lnTo>
                  <a:lnTo>
                    <a:pt x="0" y="0"/>
                  </a:lnTo>
                  <a:lnTo>
                    <a:pt x="0" y="4515673"/>
                  </a:lnTo>
                  <a:close/>
                </a:path>
              </a:pathLst>
            </a:custGeom>
            <a:solidFill>
              <a:schemeClr val="tx1">
                <a:lumMod val="90000"/>
                <a:lumOff val="10000"/>
                <a:alpha val="80000"/>
              </a:schemeClr>
            </a:solidFill>
          </p:spPr>
          <p:txBody>
            <a:bodyPr wrap="square" lIns="0" tIns="0" rIns="0" bIns="0" rtlCol="0"/>
            <a:lstStyle/>
            <a:p>
              <a:endParaRPr/>
            </a:p>
          </p:txBody>
        </p:sp>
        <p:sp>
          <p:nvSpPr>
            <p:cNvPr id="985" name="object 985"/>
            <p:cNvSpPr/>
            <p:nvPr/>
          </p:nvSpPr>
          <p:spPr>
            <a:xfrm>
              <a:off x="1992313" y="5637996"/>
              <a:ext cx="16119475" cy="104775"/>
            </a:xfrm>
            <a:custGeom>
              <a:avLst/>
              <a:gdLst/>
              <a:ahLst/>
              <a:cxnLst/>
              <a:rect l="l" t="t" r="r" b="b"/>
              <a:pathLst>
                <a:path w="16119475" h="104775">
                  <a:moveTo>
                    <a:pt x="0" y="104708"/>
                  </a:moveTo>
                  <a:lnTo>
                    <a:pt x="16119467" y="104708"/>
                  </a:lnTo>
                  <a:lnTo>
                    <a:pt x="16119467" y="0"/>
                  </a:lnTo>
                  <a:lnTo>
                    <a:pt x="0" y="0"/>
                  </a:lnTo>
                  <a:lnTo>
                    <a:pt x="0" y="104708"/>
                  </a:lnTo>
                  <a:close/>
                </a:path>
              </a:pathLst>
            </a:custGeom>
            <a:solidFill>
              <a:schemeClr val="accent3">
                <a:alpha val="70000"/>
              </a:schemeClr>
            </a:solidFill>
          </p:spPr>
          <p:txBody>
            <a:bodyPr wrap="square" lIns="0" tIns="0" rIns="0" bIns="0" rtlCol="0"/>
            <a:lstStyle/>
            <a:p>
              <a:endParaRPr>
                <a:solidFill>
                  <a:schemeClr val="accent6"/>
                </a:solidFill>
              </a:endParaRPr>
            </a:p>
          </p:txBody>
        </p:sp>
      </p:grpSp>
      <p:sp>
        <p:nvSpPr>
          <p:cNvPr id="12" name="object 12"/>
          <p:cNvSpPr/>
          <p:nvPr/>
        </p:nvSpPr>
        <p:spPr>
          <a:xfrm>
            <a:off x="4279" y="3"/>
            <a:ext cx="12163805" cy="6857615"/>
          </a:xfrm>
          <a:custGeom>
            <a:avLst/>
            <a:gdLst/>
            <a:ahLst/>
            <a:cxnLst/>
            <a:rect l="l" t="t" r="r" b="b"/>
            <a:pathLst>
              <a:path w="20059015" h="11308715">
                <a:moveTo>
                  <a:pt x="3799535" y="0"/>
                </a:moveTo>
                <a:lnTo>
                  <a:pt x="0" y="0"/>
                </a:lnTo>
                <a:lnTo>
                  <a:pt x="0" y="3514191"/>
                </a:lnTo>
                <a:lnTo>
                  <a:pt x="35255" y="3551834"/>
                </a:lnTo>
                <a:lnTo>
                  <a:pt x="3799535" y="0"/>
                </a:lnTo>
                <a:close/>
              </a:path>
              <a:path w="20059015" h="11308715">
                <a:moveTo>
                  <a:pt x="20058457" y="8072196"/>
                </a:moveTo>
                <a:lnTo>
                  <a:pt x="16249371" y="11308550"/>
                </a:lnTo>
                <a:lnTo>
                  <a:pt x="20058457" y="11308550"/>
                </a:lnTo>
                <a:lnTo>
                  <a:pt x="20058457" y="8072196"/>
                </a:lnTo>
                <a:close/>
              </a:path>
            </a:pathLst>
          </a:custGeom>
          <a:solidFill>
            <a:srgbClr val="F2F2F2">
              <a:alpha val="19999"/>
            </a:srgbClr>
          </a:solidFill>
        </p:spPr>
        <p:txBody>
          <a:bodyPr wrap="square" lIns="0" tIns="0" rIns="0" bIns="0" rtlCol="0"/>
          <a:lstStyle/>
          <a:p>
            <a:endParaRPr/>
          </a:p>
        </p:txBody>
      </p:sp>
      <p:sp>
        <p:nvSpPr>
          <p:cNvPr id="984" name="object 984"/>
          <p:cNvSpPr txBox="1"/>
          <p:nvPr/>
        </p:nvSpPr>
        <p:spPr>
          <a:xfrm>
            <a:off x="3071957" y="4373772"/>
            <a:ext cx="6048209" cy="841182"/>
          </a:xfrm>
          <a:prstGeom prst="rect">
            <a:avLst/>
          </a:prstGeom>
        </p:spPr>
        <p:txBody>
          <a:bodyPr vert="horz" wrap="square" lIns="0" tIns="71237" rIns="0" bIns="0" rtlCol="0">
            <a:spAutoFit/>
          </a:bodyPr>
          <a:lstStyle/>
          <a:p>
            <a:pPr marL="548331" marR="3081" indent="-541015" algn="ctr">
              <a:lnSpc>
                <a:spcPts val="2498"/>
              </a:lnSpc>
              <a:spcBef>
                <a:spcPts val="561"/>
              </a:spcBef>
            </a:pPr>
            <a:r>
              <a:rPr lang="es-PE" sz="3200" dirty="0">
                <a:solidFill>
                  <a:srgbClr val="FFFFFF"/>
                </a:solidFill>
                <a:latin typeface="+mj-lt"/>
                <a:cs typeface="Arial Black"/>
              </a:rPr>
              <a:t>Empecemos observando</a:t>
            </a:r>
          </a:p>
          <a:p>
            <a:pPr marL="548331" marR="3081" indent="-541015" algn="ctr">
              <a:lnSpc>
                <a:spcPts val="2498"/>
              </a:lnSpc>
              <a:spcBef>
                <a:spcPts val="561"/>
              </a:spcBef>
            </a:pPr>
            <a:r>
              <a:rPr lang="es-PE" sz="3200" dirty="0">
                <a:solidFill>
                  <a:srgbClr val="FFFFFF"/>
                </a:solidFill>
                <a:latin typeface="+mj-lt"/>
                <a:cs typeface="Arial Black"/>
              </a:rPr>
              <a:t>el siguiente video.</a:t>
            </a:r>
          </a:p>
        </p:txBody>
      </p:sp>
      <p:sp>
        <p:nvSpPr>
          <p:cNvPr id="10" name="object 5"/>
          <p:cNvSpPr/>
          <p:nvPr/>
        </p:nvSpPr>
        <p:spPr>
          <a:xfrm>
            <a:off x="5699192" y="2920715"/>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bg1"/>
          </a:solidFill>
        </p:spPr>
        <p:txBody>
          <a:bodyPr wrap="square" lIns="0" tIns="0" rIns="0" bIns="0" rtlCol="0"/>
          <a:lstStyle/>
          <a:p>
            <a:endParaRPr/>
          </a:p>
        </p:txBody>
      </p:sp>
      <p:sp>
        <p:nvSpPr>
          <p:cNvPr id="11" name="object 12"/>
          <p:cNvSpPr/>
          <p:nvPr/>
        </p:nvSpPr>
        <p:spPr>
          <a:xfrm>
            <a:off x="5814741" y="3059338"/>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Tree>
    <p:custDataLst>
      <p:tags r:id="rId1"/>
    </p:custDataLst>
    <p:extLst>
      <p:ext uri="{BB962C8B-B14F-4D97-AF65-F5344CB8AC3E}">
        <p14:creationId xmlns:p14="http://schemas.microsoft.com/office/powerpoint/2010/main" val="22053929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OiEwyfe"/>
  <p:tag name="ARTICULATE_SLIDE_COUNT" val="2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rsonalizado 38">
      <a:dk1>
        <a:srgbClr val="231F1F"/>
      </a:dk1>
      <a:lt1>
        <a:sysClr val="window" lastClr="FFFFFF"/>
      </a:lt1>
      <a:dk2>
        <a:srgbClr val="231F1F"/>
      </a:dk2>
      <a:lt2>
        <a:srgbClr val="FFFFFF"/>
      </a:lt2>
      <a:accent1>
        <a:srgbClr val="B01333"/>
      </a:accent1>
      <a:accent2>
        <a:srgbClr val="0070C0"/>
      </a:accent2>
      <a:accent3>
        <a:srgbClr val="0098E8"/>
      </a:accent3>
      <a:accent4>
        <a:srgbClr val="828282"/>
      </a:accent4>
      <a:accent5>
        <a:srgbClr val="FFD520"/>
      </a:accent5>
      <a:accent6>
        <a:srgbClr val="B9A86B"/>
      </a:accent6>
      <a:hlink>
        <a:srgbClr val="B01333"/>
      </a:hlink>
      <a:folHlink>
        <a:srgbClr val="B2B2B2"/>
      </a:folHlink>
    </a:clrScheme>
    <a:fontScheme name="Personalizado 1">
      <a:majorFont>
        <a:latin typeface="Work Sans ExtraBold"/>
        <a:ea typeface=""/>
        <a:cs typeface=""/>
      </a:majorFont>
      <a:minorFont>
        <a:latin typeface="Work Sans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520A04-B4DA-4227-BE03-19ACEECFEA20}">
  <we:reference id="wa104381411" version="2.4.5.0" store="es-ES"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6723</TotalTime>
  <Words>621</Words>
  <Application>Microsoft Office PowerPoint</Application>
  <PresentationFormat>Panorámica</PresentationFormat>
  <Paragraphs>155</Paragraphs>
  <Slides>24</Slides>
  <Notes>10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24</vt:i4>
      </vt:variant>
    </vt:vector>
  </HeadingPairs>
  <TitlesOfParts>
    <vt:vector size="41" baseType="lpstr">
      <vt:lpstr>Arial</vt:lpstr>
      <vt:lpstr>Arial Black</vt:lpstr>
      <vt:lpstr>Avenir Next</vt:lpstr>
      <vt:lpstr>Avenir Next Condensed</vt:lpstr>
      <vt:lpstr>Avenir Next Condensed Demi Bold</vt:lpstr>
      <vt:lpstr>Calibri</vt:lpstr>
      <vt:lpstr>Cambria</vt:lpstr>
      <vt:lpstr>Didot</vt:lpstr>
      <vt:lpstr>Open Sans</vt:lpstr>
      <vt:lpstr>Open Sans Condensed</vt:lpstr>
      <vt:lpstr>Poppins</vt:lpstr>
      <vt:lpstr>Wingdings</vt:lpstr>
      <vt:lpstr>Work Sans</vt:lpstr>
      <vt:lpstr>Work Sans </vt:lpstr>
      <vt:lpstr>Work Sans ExtraBold</vt:lpstr>
      <vt:lpstr>Work Sans SemiBold</vt:lpstr>
      <vt:lpstr>Office Theme</vt:lpstr>
      <vt:lpstr>Instrucciones para la correcta implementación de esta PPT</vt:lpstr>
      <vt:lpstr>Presentación de PowerPoint</vt:lpstr>
      <vt:lpstr>Logro de aprendizaje de la semana</vt:lpstr>
      <vt:lpstr>Presentación de PowerPoint</vt:lpstr>
      <vt:lpstr>Presentación de PowerPoint</vt:lpstr>
      <vt:lpstr>¿Sabías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Referencias</vt:lpstr>
      <vt:lpstr>Presentación de PowerPoint</vt:lpstr>
      <vt:lpstr>Presentación de PowerPoint</vt:lpstr>
      <vt:lpstr>Título</vt:lpstr>
      <vt:lpstr>Presentación de PowerPoint</vt:lpstr>
      <vt:lpstr>Título</vt:lpstr>
      <vt:lpstr>Título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FAPSI</dc:title>
  <dc:creator>Cayetano</dc:creator>
  <cp:lastModifiedBy>Cayetano</cp:lastModifiedBy>
  <cp:revision>328</cp:revision>
  <dcterms:created xsi:type="dcterms:W3CDTF">2023-09-29T17:56:03Z</dcterms:created>
  <dcterms:modified xsi:type="dcterms:W3CDTF">2024-05-13T20:18:41Z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